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CEBD0B-AB1D-4770-B109-8FFB9EDD3B17}" type="datetimeFigureOut">
              <a:rPr lang="ru-RU" smtClean="0"/>
              <a:t>29.11.2019</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E287F9-0012-4DA5-BC0A-21B6797C04C7}" type="slidenum">
              <a:rPr lang="ru-RU" smtClean="0"/>
              <a:t>‹#›</a:t>
            </a:fld>
            <a:endParaRPr lang="ru-RU"/>
          </a:p>
        </p:txBody>
      </p:sp>
    </p:spTree>
    <p:extLst>
      <p:ext uri="{BB962C8B-B14F-4D97-AF65-F5344CB8AC3E}">
        <p14:creationId xmlns:p14="http://schemas.microsoft.com/office/powerpoint/2010/main" val="3477535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A4E287F9-0012-4DA5-BC0A-21B6797C04C7}" type="slidenum">
              <a:rPr lang="ru-RU" smtClean="0"/>
              <a:t>22</a:t>
            </a:fld>
            <a:endParaRPr lang="ru-RU"/>
          </a:p>
        </p:txBody>
      </p:sp>
    </p:spTree>
    <p:extLst>
      <p:ext uri="{BB962C8B-B14F-4D97-AF65-F5344CB8AC3E}">
        <p14:creationId xmlns:p14="http://schemas.microsoft.com/office/powerpoint/2010/main" val="1196587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B58C905-CD03-4BD3-A377-E236B3C551F6}" type="datetimeFigureOut">
              <a:rPr lang="ru-RU" smtClean="0"/>
              <a:t>29.11.2019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2E8EF7-75F4-4FEE-85ED-875B28CC11D2}" type="slidenum">
              <a:rPr lang="ru-RU" smtClean="0"/>
              <a:t>‹#›</a:t>
            </a:fld>
            <a:endParaRPr lang="ru-RU"/>
          </a:p>
        </p:txBody>
      </p:sp>
    </p:spTree>
    <p:extLst>
      <p:ext uri="{BB962C8B-B14F-4D97-AF65-F5344CB8AC3E}">
        <p14:creationId xmlns:p14="http://schemas.microsoft.com/office/powerpoint/2010/main" val="2552348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58C905-CD03-4BD3-A377-E236B3C551F6}" type="datetimeFigureOut">
              <a:rPr lang="ru-RU" smtClean="0"/>
              <a:t>29.11.2019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2E8EF7-75F4-4FEE-85ED-875B28CC11D2}" type="slidenum">
              <a:rPr lang="ru-RU" smtClean="0"/>
              <a:t>‹#›</a:t>
            </a:fld>
            <a:endParaRPr lang="ru-RU"/>
          </a:p>
        </p:txBody>
      </p:sp>
    </p:spTree>
    <p:extLst>
      <p:ext uri="{BB962C8B-B14F-4D97-AF65-F5344CB8AC3E}">
        <p14:creationId xmlns:p14="http://schemas.microsoft.com/office/powerpoint/2010/main" val="3748196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B58C905-CD03-4BD3-A377-E236B3C551F6}" type="datetimeFigureOut">
              <a:rPr lang="ru-RU" smtClean="0"/>
              <a:t>29.11.2019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2E8EF7-75F4-4FEE-85ED-875B28CC11D2}" type="slidenum">
              <a:rPr lang="ru-RU" smtClean="0"/>
              <a:t>‹#›</a:t>
            </a:fld>
            <a:endParaRPr lang="ru-RU"/>
          </a:p>
        </p:txBody>
      </p:sp>
    </p:spTree>
    <p:extLst>
      <p:ext uri="{BB962C8B-B14F-4D97-AF65-F5344CB8AC3E}">
        <p14:creationId xmlns:p14="http://schemas.microsoft.com/office/powerpoint/2010/main" val="1038158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B58C905-CD03-4BD3-A377-E236B3C551F6}" type="datetimeFigureOut">
              <a:rPr lang="ru-RU" smtClean="0"/>
              <a:t>29.11.2019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32E8EF7-75F4-4FEE-85ED-875B28CC11D2}" type="slidenum">
              <a:rPr lang="ru-RU" smtClean="0"/>
              <a:t>‹#›</a:t>
            </a:fld>
            <a:endParaRPr lang="ru-RU"/>
          </a:p>
        </p:txBody>
      </p:sp>
    </p:spTree>
    <p:extLst>
      <p:ext uri="{BB962C8B-B14F-4D97-AF65-F5344CB8AC3E}">
        <p14:creationId xmlns:p14="http://schemas.microsoft.com/office/powerpoint/2010/main" val="3047299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B58C905-CD03-4BD3-A377-E236B3C551F6}" type="datetimeFigureOut">
              <a:rPr lang="ru-RU" smtClean="0"/>
              <a:t>29.11.2019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32E8EF7-75F4-4FEE-85ED-875B28CC11D2}" type="slidenum">
              <a:rPr lang="ru-RU" smtClean="0"/>
              <a:t>‹#›</a:t>
            </a:fld>
            <a:endParaRPr lang="ru-RU"/>
          </a:p>
        </p:txBody>
      </p:sp>
    </p:spTree>
    <p:extLst>
      <p:ext uri="{BB962C8B-B14F-4D97-AF65-F5344CB8AC3E}">
        <p14:creationId xmlns:p14="http://schemas.microsoft.com/office/powerpoint/2010/main" val="131197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B58C905-CD03-4BD3-A377-E236B3C551F6}" type="datetimeFigureOut">
              <a:rPr lang="ru-RU" smtClean="0"/>
              <a:t>29.11.2019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32E8EF7-75F4-4FEE-85ED-875B28CC11D2}" type="slidenum">
              <a:rPr lang="ru-RU" smtClean="0"/>
              <a:t>‹#›</a:t>
            </a:fld>
            <a:endParaRPr lang="ru-RU"/>
          </a:p>
        </p:txBody>
      </p:sp>
    </p:spTree>
    <p:extLst>
      <p:ext uri="{BB962C8B-B14F-4D97-AF65-F5344CB8AC3E}">
        <p14:creationId xmlns:p14="http://schemas.microsoft.com/office/powerpoint/2010/main" val="1461701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58C905-CD03-4BD3-A377-E236B3C551F6}" type="datetimeFigureOut">
              <a:rPr lang="ru-RU" smtClean="0"/>
              <a:t>29.11.2019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32E8EF7-75F4-4FEE-85ED-875B28CC11D2}" type="slidenum">
              <a:rPr lang="ru-RU" smtClean="0"/>
              <a:t>‹#›</a:t>
            </a:fld>
            <a:endParaRPr lang="ru-RU"/>
          </a:p>
        </p:txBody>
      </p:sp>
    </p:spTree>
    <p:extLst>
      <p:ext uri="{BB962C8B-B14F-4D97-AF65-F5344CB8AC3E}">
        <p14:creationId xmlns:p14="http://schemas.microsoft.com/office/powerpoint/2010/main" val="681238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58C905-CD03-4BD3-A377-E236B3C551F6}" type="datetimeFigureOut">
              <a:rPr lang="ru-RU" smtClean="0"/>
              <a:t>29.11.2019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32E8EF7-75F4-4FEE-85ED-875B28CC11D2}" type="slidenum">
              <a:rPr lang="ru-RU" smtClean="0"/>
              <a:t>‹#›</a:t>
            </a:fld>
            <a:endParaRPr lang="ru-RU"/>
          </a:p>
        </p:txBody>
      </p:sp>
    </p:spTree>
    <p:extLst>
      <p:ext uri="{BB962C8B-B14F-4D97-AF65-F5344CB8AC3E}">
        <p14:creationId xmlns:p14="http://schemas.microsoft.com/office/powerpoint/2010/main" val="1919711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58C905-CD03-4BD3-A377-E236B3C551F6}" type="datetimeFigureOut">
              <a:rPr lang="ru-RU" smtClean="0"/>
              <a:t>29.11.2019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32E8EF7-75F4-4FEE-85ED-875B28CC11D2}" type="slidenum">
              <a:rPr lang="ru-RU" smtClean="0"/>
              <a:t>‹#›</a:t>
            </a:fld>
            <a:endParaRPr lang="ru-RU"/>
          </a:p>
        </p:txBody>
      </p:sp>
    </p:spTree>
    <p:extLst>
      <p:ext uri="{BB962C8B-B14F-4D97-AF65-F5344CB8AC3E}">
        <p14:creationId xmlns:p14="http://schemas.microsoft.com/office/powerpoint/2010/main" val="1728214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B58C905-CD03-4BD3-A377-E236B3C551F6}" type="datetimeFigureOut">
              <a:rPr lang="ru-RU" smtClean="0"/>
              <a:t>29.11.2019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2E8EF7-75F4-4FEE-85ED-875B28CC11D2}" type="slidenum">
              <a:rPr lang="ru-RU" smtClean="0"/>
              <a:t>‹#›</a:t>
            </a:fld>
            <a:endParaRPr lang="ru-RU"/>
          </a:p>
        </p:txBody>
      </p:sp>
    </p:spTree>
    <p:extLst>
      <p:ext uri="{BB962C8B-B14F-4D97-AF65-F5344CB8AC3E}">
        <p14:creationId xmlns:p14="http://schemas.microsoft.com/office/powerpoint/2010/main" val="2299283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B58C905-CD03-4BD3-A377-E236B3C551F6}" type="datetimeFigureOut">
              <a:rPr lang="ru-RU" smtClean="0"/>
              <a:t>29.11.2019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2E8EF7-75F4-4FEE-85ED-875B28CC11D2}"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187683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B58C905-CD03-4BD3-A377-E236B3C551F6}" type="datetimeFigureOut">
              <a:rPr lang="ru-RU" smtClean="0"/>
              <a:t>29.11.2019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2E8EF7-75F4-4FEE-85ED-875B28CC11D2}" type="slidenum">
              <a:rPr lang="ru-RU" smtClean="0"/>
              <a:t>‹#›</a:t>
            </a:fld>
            <a:endParaRPr lang="ru-RU"/>
          </a:p>
        </p:txBody>
      </p:sp>
    </p:spTree>
    <p:extLst>
      <p:ext uri="{BB962C8B-B14F-4D97-AF65-F5344CB8AC3E}">
        <p14:creationId xmlns:p14="http://schemas.microsoft.com/office/powerpoint/2010/main" val="1875146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B58C905-CD03-4BD3-A377-E236B3C551F6}" type="datetimeFigureOut">
              <a:rPr lang="ru-RU" smtClean="0"/>
              <a:t>29.11.2019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2E8EF7-75F4-4FEE-85ED-875B28CC11D2}"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44162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B58C905-CD03-4BD3-A377-E236B3C551F6}" type="datetimeFigureOut">
              <a:rPr lang="ru-RU" smtClean="0"/>
              <a:t>29.11.2019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2E8EF7-75F4-4FEE-85ED-875B28CC11D2}" type="slidenum">
              <a:rPr lang="ru-RU" smtClean="0"/>
              <a:t>‹#›</a:t>
            </a:fld>
            <a:endParaRPr lang="ru-RU"/>
          </a:p>
        </p:txBody>
      </p:sp>
    </p:spTree>
    <p:extLst>
      <p:ext uri="{BB962C8B-B14F-4D97-AF65-F5344CB8AC3E}">
        <p14:creationId xmlns:p14="http://schemas.microsoft.com/office/powerpoint/2010/main" val="35625834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58C905-CD03-4BD3-A377-E236B3C551F6}" type="datetimeFigureOut">
              <a:rPr lang="ru-RU" smtClean="0"/>
              <a:t>29.11.2019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2E8EF7-75F4-4FEE-85ED-875B28CC11D2}" type="slidenum">
              <a:rPr lang="ru-RU" smtClean="0"/>
              <a:t>‹#›</a:t>
            </a:fld>
            <a:endParaRPr lang="ru-RU"/>
          </a:p>
        </p:txBody>
      </p:sp>
    </p:spTree>
    <p:extLst>
      <p:ext uri="{BB962C8B-B14F-4D97-AF65-F5344CB8AC3E}">
        <p14:creationId xmlns:p14="http://schemas.microsoft.com/office/powerpoint/2010/main" val="31047918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58C905-CD03-4BD3-A377-E236B3C551F6}" type="datetimeFigureOut">
              <a:rPr lang="ru-RU" smtClean="0"/>
              <a:t>29.11.2019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2E8EF7-75F4-4FEE-85ED-875B28CC11D2}" type="slidenum">
              <a:rPr lang="ru-RU" smtClean="0"/>
              <a:t>‹#›</a:t>
            </a:fld>
            <a:endParaRPr lang="ru-RU"/>
          </a:p>
        </p:txBody>
      </p:sp>
    </p:spTree>
    <p:extLst>
      <p:ext uri="{BB962C8B-B14F-4D97-AF65-F5344CB8AC3E}">
        <p14:creationId xmlns:p14="http://schemas.microsoft.com/office/powerpoint/2010/main" val="3137158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B58C905-CD03-4BD3-A377-E236B3C551F6}" type="datetimeFigureOut">
              <a:rPr lang="ru-RU" smtClean="0"/>
              <a:t>29.11.2019</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32E8EF7-75F4-4FEE-85ED-875B28CC11D2}" type="slidenum">
              <a:rPr lang="ru-RU" smtClean="0"/>
              <a:t>‹#›</a:t>
            </a:fld>
            <a:endParaRPr lang="ru-RU"/>
          </a:p>
        </p:txBody>
      </p:sp>
    </p:spTree>
    <p:extLst>
      <p:ext uri="{BB962C8B-B14F-4D97-AF65-F5344CB8AC3E}">
        <p14:creationId xmlns:p14="http://schemas.microsoft.com/office/powerpoint/2010/main" val="418046945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70201" y="2435073"/>
            <a:ext cx="5841664" cy="1446550"/>
          </a:xfrm>
          <a:prstGeom prst="rect">
            <a:avLst/>
          </a:prstGeom>
          <a:noFill/>
        </p:spPr>
        <p:txBody>
          <a:bodyPr wrap="none" lIns="91440" tIns="45720" rIns="91440" bIns="45720">
            <a:spAutoFit/>
          </a:bodyPr>
          <a:lstStyle/>
          <a:p>
            <a:pPr algn="ctr"/>
            <a:r>
              <a:rPr lang="en-US" sz="4400" b="1" i="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Service Marketing and </a:t>
            </a:r>
            <a:endParaRPr lang="kk-KZ" sz="4400" b="1" i="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a:p>
            <a:pPr algn="ctr"/>
            <a:r>
              <a:rPr lang="en-US" sz="4400" b="1" i="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Nonprofit Marketing</a:t>
            </a:r>
            <a:endParaRPr lang="ru-RU" sz="4400" b="1" i="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96308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5422" y="1621373"/>
            <a:ext cx="8596668" cy="3880773"/>
          </a:xfrm>
        </p:spPr>
        <p:txBody>
          <a:bodyPr>
            <a:noAutofit/>
          </a:bodyPr>
          <a:lstStyle/>
          <a:p>
            <a:pPr>
              <a:buFont typeface="+mj-lt"/>
              <a:buAutoNum type="arabicPeriod"/>
            </a:pPr>
            <a:r>
              <a:rPr lang="en-US" sz="2200" dirty="0">
                <a:latin typeface="Times New Roman" panose="02020603050405020304" pitchFamily="18" charset="0"/>
                <a:cs typeface="Times New Roman" panose="02020603050405020304" pitchFamily="18" charset="0"/>
              </a:rPr>
              <a:t>The nature and main characteristics of services </a:t>
            </a:r>
            <a:endParaRPr lang="en-US" sz="2200" dirty="0" smtClean="0">
              <a:latin typeface="Times New Roman" panose="02020603050405020304" pitchFamily="18" charset="0"/>
              <a:cs typeface="Times New Roman" panose="02020603050405020304" pitchFamily="18" charset="0"/>
            </a:endParaRPr>
          </a:p>
          <a:p>
            <a:pPr>
              <a:buFont typeface="+mj-lt"/>
              <a:buAutoNum type="arabicPeriod"/>
            </a:pPr>
            <a:r>
              <a:rPr lang="en-US" sz="2200" dirty="0" smtClean="0">
                <a:latin typeface="Times New Roman" panose="02020603050405020304" pitchFamily="18" charset="0"/>
                <a:cs typeface="Times New Roman" panose="02020603050405020304" pitchFamily="18" charset="0"/>
              </a:rPr>
              <a:t>Classification </a:t>
            </a:r>
            <a:r>
              <a:rPr lang="en-US" sz="2200" dirty="0">
                <a:latin typeface="Times New Roman" panose="02020603050405020304" pitchFamily="18" charset="0"/>
                <a:cs typeface="Times New Roman" panose="02020603050405020304" pitchFamily="18" charset="0"/>
              </a:rPr>
              <a:t>of services </a:t>
            </a:r>
            <a:endParaRPr lang="en-US" sz="2200" dirty="0" smtClean="0">
              <a:latin typeface="Times New Roman" panose="02020603050405020304" pitchFamily="18" charset="0"/>
              <a:cs typeface="Times New Roman" panose="02020603050405020304" pitchFamily="18" charset="0"/>
            </a:endParaRPr>
          </a:p>
          <a:p>
            <a:pPr>
              <a:buFont typeface="+mj-lt"/>
              <a:buAutoNum type="arabicPeriod"/>
            </a:pPr>
            <a:r>
              <a:rPr lang="en-US" sz="2200" dirty="0" smtClean="0">
                <a:latin typeface="Times New Roman" panose="02020603050405020304" pitchFamily="18" charset="0"/>
                <a:cs typeface="Times New Roman" panose="02020603050405020304" pitchFamily="18" charset="0"/>
              </a:rPr>
              <a:t>Non-profit </a:t>
            </a:r>
            <a:r>
              <a:rPr lang="en-US" sz="2200" dirty="0">
                <a:latin typeface="Times New Roman" panose="02020603050405020304" pitchFamily="18" charset="0"/>
                <a:cs typeface="Times New Roman" panose="02020603050405020304" pitchFamily="18" charset="0"/>
              </a:rPr>
              <a:t>marketing (social marketing)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200" dirty="0" smtClean="0">
                <a:latin typeface="Times New Roman" panose="02020603050405020304" pitchFamily="18" charset="0"/>
                <a:cs typeface="Times New Roman" panose="02020603050405020304" pitchFamily="18" charset="0"/>
              </a:rPr>
              <a:t>Questions </a:t>
            </a:r>
            <a:r>
              <a:rPr lang="en-US" sz="2200" dirty="0">
                <a:latin typeface="Times New Roman" panose="02020603050405020304" pitchFamily="18" charset="0"/>
                <a:cs typeface="Times New Roman" panose="02020603050405020304" pitchFamily="18" charset="0"/>
              </a:rPr>
              <a:t>for self-control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200" dirty="0" smtClean="0">
                <a:latin typeface="Times New Roman" panose="02020603050405020304" pitchFamily="18" charset="0"/>
                <a:cs typeface="Times New Roman" panose="02020603050405020304" pitchFamily="18" charset="0"/>
              </a:rPr>
              <a:t>Tests </a:t>
            </a:r>
            <a:r>
              <a:rPr lang="en-US" sz="2200" dirty="0">
                <a:latin typeface="Times New Roman" panose="02020603050405020304" pitchFamily="18" charset="0"/>
                <a:cs typeface="Times New Roman" panose="02020603050405020304" pitchFamily="18" charset="0"/>
              </a:rPr>
              <a:t>for self-control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200" dirty="0" smtClean="0">
                <a:latin typeface="Times New Roman" panose="02020603050405020304" pitchFamily="18" charset="0"/>
                <a:cs typeface="Times New Roman" panose="02020603050405020304" pitchFamily="18" charset="0"/>
              </a:rPr>
              <a:t>Questions </a:t>
            </a:r>
            <a:r>
              <a:rPr lang="en-US" sz="2200" dirty="0">
                <a:latin typeface="Times New Roman" panose="02020603050405020304" pitchFamily="18" charset="0"/>
                <a:cs typeface="Times New Roman" panose="02020603050405020304" pitchFamily="18" charset="0"/>
              </a:rPr>
              <a:t>of the seminar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200" dirty="0" smtClean="0">
                <a:latin typeface="Times New Roman" panose="02020603050405020304" pitchFamily="18" charset="0"/>
                <a:cs typeface="Times New Roman" panose="02020603050405020304" pitchFamily="18" charset="0"/>
              </a:rPr>
              <a:t>Questions </a:t>
            </a:r>
            <a:r>
              <a:rPr lang="en-US" sz="2200" dirty="0">
                <a:latin typeface="Times New Roman" panose="02020603050405020304" pitchFamily="18" charset="0"/>
                <a:cs typeface="Times New Roman" panose="02020603050405020304" pitchFamily="18" charset="0"/>
              </a:rPr>
              <a:t>for discussion and assignment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200" dirty="0" smtClean="0">
                <a:latin typeface="Times New Roman" panose="02020603050405020304" pitchFamily="18" charset="0"/>
                <a:cs typeface="Times New Roman" panose="02020603050405020304" pitchFamily="18" charset="0"/>
              </a:rPr>
              <a:t>Subjects </a:t>
            </a:r>
            <a:r>
              <a:rPr lang="en-US" sz="2200" dirty="0">
                <a:latin typeface="Times New Roman" panose="02020603050405020304" pitchFamily="18" charset="0"/>
                <a:cs typeface="Times New Roman" panose="02020603050405020304" pitchFamily="18" charset="0"/>
              </a:rPr>
              <a:t>of abstracts and reports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200" dirty="0" smtClean="0">
                <a:latin typeface="Times New Roman" panose="02020603050405020304" pitchFamily="18" charset="0"/>
                <a:cs typeface="Times New Roman" panose="02020603050405020304" pitchFamily="18" charset="0"/>
              </a:rPr>
              <a:t>List </a:t>
            </a:r>
            <a:r>
              <a:rPr lang="en-US" sz="2200" dirty="0">
                <a:latin typeface="Times New Roman" panose="02020603050405020304" pitchFamily="18" charset="0"/>
                <a:cs typeface="Times New Roman" panose="02020603050405020304" pitchFamily="18" charset="0"/>
              </a:rPr>
              <a:t>of recommended </a:t>
            </a:r>
            <a:r>
              <a:rPr lang="en-US" sz="2200" dirty="0" smtClean="0">
                <a:latin typeface="Times New Roman" panose="02020603050405020304" pitchFamily="18" charset="0"/>
                <a:cs typeface="Times New Roman" panose="02020603050405020304" pitchFamily="18" charset="0"/>
              </a:rPr>
              <a:t>literature</a:t>
            </a:r>
            <a:endParaRPr lang="ru-RU" sz="22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835422" y="851932"/>
            <a:ext cx="3121175" cy="769441"/>
          </a:xfrm>
          <a:prstGeom prst="rect">
            <a:avLst/>
          </a:prstGeom>
          <a:noFill/>
        </p:spPr>
        <p:txBody>
          <a:bodyPr wrap="none" lIns="91440" tIns="45720" rIns="91440" bIns="45720">
            <a:spAutoFit/>
          </a:bodyPr>
          <a:lstStyle/>
          <a:p>
            <a:pPr algn="ctr"/>
            <a:r>
              <a:rPr lang="en-US" sz="4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CONTENT:</a:t>
            </a:r>
            <a:endParaRPr lang="ru-RU"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65392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or01813384.schoolwires.net/cms/lib/OR01813384/Centricity/Domain/468/APEconomic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067" y="973015"/>
            <a:ext cx="883920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987151" y="1813743"/>
            <a:ext cx="8596668" cy="3880773"/>
          </a:xfrm>
        </p:spPr>
        <p:txBody>
          <a:bodyPr>
            <a:noAutofit/>
          </a:bodyPr>
          <a:lstStyle/>
          <a:p>
            <a:pPr marL="0" indent="0">
              <a:buNone/>
            </a:pPr>
            <a:r>
              <a:rPr lang="en-US" sz="2000" b="1" dirty="0">
                <a:solidFill>
                  <a:schemeClr val="tx1"/>
                </a:solidFill>
                <a:latin typeface="Times New Roman" panose="02020603050405020304" pitchFamily="18" charset="0"/>
                <a:cs typeface="Times New Roman" panose="02020603050405020304" pitchFamily="18" charset="0"/>
              </a:rPr>
              <a:t>In recent years, the role of services in the economy has increased markedly. This is due to the complexity of production, saturation of the market with consumer goods, scientific and technical progress, leading to the emergence of new activities. Today, over 40% of global investment is in this area, mainly in trade, banking and insurance</a:t>
            </a:r>
            <a:r>
              <a:rPr lang="en-US" sz="2000" b="1" dirty="0" smtClean="0">
                <a:solidFill>
                  <a:schemeClr val="tx1"/>
                </a:solidFill>
                <a:latin typeface="Times New Roman" panose="02020603050405020304" pitchFamily="18" charset="0"/>
                <a:cs typeface="Times New Roman" panose="02020603050405020304" pitchFamily="18" charset="0"/>
              </a:rPr>
              <a:t>.</a:t>
            </a:r>
          </a:p>
          <a:p>
            <a:pPr marL="0" indent="0">
              <a:buNone/>
            </a:pPr>
            <a:endParaRPr lang="en-US" sz="2000" b="1" dirty="0">
              <a:solidFill>
                <a:schemeClr val="tx1"/>
              </a:solidFill>
              <a:latin typeface="Times New Roman" panose="02020603050405020304" pitchFamily="18" charset="0"/>
              <a:cs typeface="Times New Roman" panose="02020603050405020304" pitchFamily="18" charset="0"/>
            </a:endParaRPr>
          </a:p>
          <a:p>
            <a:pPr marL="0" indent="0">
              <a:buNone/>
            </a:pPr>
            <a:r>
              <a:rPr lang="en-US" sz="2000" b="1" dirty="0">
                <a:solidFill>
                  <a:schemeClr val="tx1"/>
                </a:solidFill>
                <a:latin typeface="Times New Roman" panose="02020603050405020304" pitchFamily="18" charset="0"/>
                <a:cs typeface="Times New Roman" panose="02020603050405020304" pitchFamily="18" charset="0"/>
              </a:rPr>
              <a:t>At the end of the 80s, the share of services in the GNP of developed countries approached 70%, while the share in the services sector increased. For comparison: in Germany, 41% of the workforce is involved in this area, in Italy - 35%, in the USA - 73%. As practice shows, our service sector is ahead of the manufacturing sector in terms of growth rates and the emergence of new types of services, its adaptation to the requirements of consumers and markets.</a:t>
            </a:r>
            <a:endParaRPr lang="ru-RU" sz="2000" b="1"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178965" y="319669"/>
            <a:ext cx="9593405" cy="1200329"/>
          </a:xfrm>
          <a:prstGeom prst="rect">
            <a:avLst/>
          </a:prstGeom>
          <a:noFill/>
        </p:spPr>
        <p:txBody>
          <a:bodyPr wrap="square" lIns="91440" tIns="45720" rIns="91440" bIns="45720">
            <a:spAutoFit/>
          </a:bodyPr>
          <a:lstStyle/>
          <a:p>
            <a:pPr algn="ctr"/>
            <a:r>
              <a:rPr lang="en-US" sz="3600" b="1" i="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THE NATURE AND MAIN CHARECTERISTICS OF SERVICES</a:t>
            </a:r>
            <a:endParaRPr lang="ru-RU" sz="3600" b="1" i="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75990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fabrika-sp.ru/upload/iblock/127/83_vybor_professii_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51882" y="2872304"/>
            <a:ext cx="6291617" cy="39856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677334" y="609600"/>
            <a:ext cx="9039872" cy="1320800"/>
          </a:xfrm>
        </p:spPr>
        <p:txBody>
          <a:bodyPr>
            <a:noAutofit/>
          </a:bodyPr>
          <a:lstStyle/>
          <a:p>
            <a:r>
              <a:rPr lang="en-US" sz="2400" dirty="0">
                <a:solidFill>
                  <a:schemeClr val="tx1"/>
                </a:solidFill>
                <a:latin typeface="Times New Roman" panose="02020603050405020304" pitchFamily="18" charset="0"/>
                <a:cs typeface="Times New Roman" panose="02020603050405020304" pitchFamily="18" charset="0"/>
              </a:rPr>
              <a:t>Service industries are extremely diverse, including the public sector with its infrastructure (hospitals, schools, police, post office, telegraph, etc.), and the private non-profit sector (museums, charitable organizations, etc.). The service sector also includes a significant share of the commercial sector: trade, transport, banks, insurance companies, advisory firms and other organizations.</a:t>
            </a:r>
            <a:r>
              <a:rPr lang="ru-RU" sz="2400" dirty="0">
                <a:solidFill>
                  <a:schemeClr val="tx1"/>
                </a:solidFill>
                <a:latin typeface="Times New Roman" panose="02020603050405020304" pitchFamily="18" charset="0"/>
                <a:cs typeface="Times New Roman" panose="02020603050405020304" pitchFamily="18" charset="0"/>
              </a:rPr>
              <a:t/>
            </a:r>
            <a:br>
              <a:rPr lang="ru-RU" sz="2400" dirty="0">
                <a:solidFill>
                  <a:schemeClr val="tx1"/>
                </a:solidFill>
                <a:latin typeface="Times New Roman" panose="02020603050405020304" pitchFamily="18" charset="0"/>
                <a:cs typeface="Times New Roman" panose="02020603050405020304" pitchFamily="18" charset="0"/>
              </a:rPr>
            </a:br>
            <a:endParaRPr lang="ru-RU" sz="2400" dirty="0">
              <a:solidFill>
                <a:schemeClr val="tx1"/>
              </a:solidFill>
            </a:endParaRPr>
          </a:p>
        </p:txBody>
      </p:sp>
    </p:spTree>
    <p:extLst>
      <p:ext uri="{BB962C8B-B14F-4D97-AF65-F5344CB8AC3E}">
        <p14:creationId xmlns:p14="http://schemas.microsoft.com/office/powerpoint/2010/main" val="1358043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https://www.rachelslist.com.au/blog/wp-content/uploads/2016/07/digital-communication-etiquett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25110" y="5075708"/>
            <a:ext cx="2341236" cy="17822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677334" y="741222"/>
            <a:ext cx="8596668" cy="3880773"/>
          </a:xfrm>
        </p:spPr>
        <p:txBody>
          <a:bodyPr>
            <a:noAutofit/>
          </a:bodyPr>
          <a:lstStyle/>
          <a:p>
            <a:pPr marL="0" indent="0">
              <a:buNone/>
            </a:pPr>
            <a:r>
              <a:rPr lang="en-US" dirty="0">
                <a:latin typeface="Times New Roman" panose="02020603050405020304" pitchFamily="18" charset="0"/>
                <a:cs typeface="Times New Roman" panose="02020603050405020304" pitchFamily="18" charset="0"/>
              </a:rPr>
              <a:t>In world statistics, another division of services has developed:</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freight, including insurance, port charges and services;</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other transport services;</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tourism;</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other services.</a:t>
            </a:r>
          </a:p>
          <a:p>
            <a:pPr marL="0" indent="0">
              <a:buNone/>
            </a:pPr>
            <a:r>
              <a:rPr lang="en-US" dirty="0">
                <a:latin typeface="Times New Roman" panose="02020603050405020304" pitchFamily="18" charset="0"/>
                <a:cs typeface="Times New Roman" panose="02020603050405020304" pitchFamily="18" charset="0"/>
              </a:rPr>
              <a:t>This is due to the fact that the share of tourism and transport services in the global trade in services accounts for 25% of their total volume</a:t>
            </a:r>
            <a:r>
              <a:rPr lang="en-US"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It should be noted that in the marketing of services in the offer services prevail, and the goods complement it.</a:t>
            </a:r>
          </a:p>
          <a:p>
            <a:pPr marL="0" indent="0">
              <a:buNone/>
            </a:pPr>
            <a:r>
              <a:rPr lang="en-US" dirty="0">
                <a:latin typeface="Times New Roman" panose="02020603050405020304" pitchFamily="18" charset="0"/>
                <a:cs typeface="Times New Roman" panose="02020603050405020304" pitchFamily="18" charset="0"/>
              </a:rPr>
              <a:t>Services are any activities or benefits that one party can offer the other. Moreover, they are usually intangible and do not lead to ownership of anything. That is, having bought a product, we become its owner, which cannot be said about services. The production of services may be related to the production of goods in its material form (services provided during the sale of goods), or it may not be (consulting services).</a:t>
            </a:r>
            <a:endParaRPr lang="ru-RU" dirty="0">
              <a:latin typeface="Times New Roman" panose="02020603050405020304" pitchFamily="18" charset="0"/>
              <a:cs typeface="Times New Roman" panose="02020603050405020304" pitchFamily="18" charset="0"/>
            </a:endParaRPr>
          </a:p>
        </p:txBody>
      </p:sp>
      <p:pic>
        <p:nvPicPr>
          <p:cNvPr id="3074" name="Picture 2" descr="https://static.tildacdn.com/tild3061-3036-4139-b464-353236376161/Dostavka-po-Rossiys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0148" y="491318"/>
            <a:ext cx="2751161" cy="20633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6741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27459" y="222607"/>
            <a:ext cx="8596668" cy="3880773"/>
          </a:xfrm>
        </p:spPr>
        <p:txBody>
          <a:bodyPr/>
          <a:lstStyle/>
          <a:p>
            <a:pPr marL="0" indent="0">
              <a:buNone/>
            </a:pPr>
            <a:r>
              <a:rPr lang="en-US" sz="2000" i="1" dirty="0">
                <a:latin typeface="Times New Roman" panose="02020603050405020304" pitchFamily="18" charset="0"/>
                <a:cs typeface="Times New Roman" panose="02020603050405020304" pitchFamily="18" charset="0"/>
              </a:rPr>
              <a:t>New types of services are constantly appearing in society, such as:</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new types of business services - real estate trade, information, marketing and advertising services, preparation of balance sheets;</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services for the upbringing and education of children - governesses, private kindergartens and schools;</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animal care services - their treatment, feeding and temporary maintenance;</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other services in which there is a need for society.</a:t>
            </a:r>
            <a:endParaRPr lang="ru-RU" dirty="0">
              <a:latin typeface="Times New Roman" panose="02020603050405020304" pitchFamily="18" charset="0"/>
              <a:cs typeface="Times New Roman" panose="02020603050405020304" pitchFamily="18" charset="0"/>
            </a:endParaRPr>
          </a:p>
        </p:txBody>
      </p:sp>
      <p:pic>
        <p:nvPicPr>
          <p:cNvPr id="4098" name="Picture 2" descr="https://st2.depositphotos.com/1251465/5358/v/950/depositphotos_53588441-stock-illustration-education-mechanism-concept.jpg"/>
          <p:cNvPicPr>
            <a:picLocks noChangeAspect="1" noChangeArrowheads="1"/>
          </p:cNvPicPr>
          <p:nvPr/>
        </p:nvPicPr>
        <p:blipFill rotWithShape="1">
          <a:blip r:embed="rId2">
            <a:extLst>
              <a:ext uri="{28A0092B-C50C-407E-A947-70E740481C1C}">
                <a14:useLocalDpi xmlns:a14="http://schemas.microsoft.com/office/drawing/2010/main" val="0"/>
              </a:ext>
            </a:extLst>
          </a:blip>
          <a:srcRect l="-1399" t="17016" r="1399" b="31418"/>
          <a:stretch/>
        </p:blipFill>
        <p:spPr bwMode="auto">
          <a:xfrm>
            <a:off x="644778" y="3070745"/>
            <a:ext cx="8636775" cy="31662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71340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s://avatars.mds.yandex.net/get-pdb/1548332/b214a3e7-83d6-434b-94be-4876330a87bd/s1200?webp=fals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9854" y="3890541"/>
            <a:ext cx="3154147" cy="28036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677333" y="1764804"/>
            <a:ext cx="8596668" cy="3880773"/>
          </a:xfrm>
        </p:spPr>
        <p:txBody>
          <a:bodyPr/>
          <a:lstStyle/>
          <a:p>
            <a:pPr marL="0" indent="0">
              <a:buNone/>
            </a:pPr>
            <a:r>
              <a:rPr lang="en-US" i="1" dirty="0">
                <a:latin typeface="Times New Roman" panose="02020603050405020304" pitchFamily="18" charset="0"/>
                <a:cs typeface="Times New Roman" panose="02020603050405020304" pitchFamily="18" charset="0"/>
              </a:rPr>
              <a:t>Intangibility</a:t>
            </a:r>
            <a:r>
              <a:rPr lang="en-US" dirty="0">
                <a:latin typeface="Times New Roman" panose="02020603050405020304" pitchFamily="18" charset="0"/>
                <a:cs typeface="Times New Roman" panose="02020603050405020304" pitchFamily="18" charset="0"/>
              </a:rPr>
              <a:t> - the intangible nature is manifested in the fact that services cannot be demonstrated, tried, seen, transported, stored, packaged or studied until they are received.</a:t>
            </a:r>
          </a:p>
          <a:p>
            <a:pPr marL="0" indent="0">
              <a:buNone/>
            </a:pPr>
            <a:r>
              <a:rPr lang="en-US" dirty="0">
                <a:latin typeface="Times New Roman" panose="02020603050405020304" pitchFamily="18" charset="0"/>
                <a:cs typeface="Times New Roman" panose="02020603050405020304" pitchFamily="18" charset="0"/>
              </a:rPr>
              <a:t>But here there are many problems, both for the buyer and the seller of the service. The first should believe in the words of the second, since it is difficult to show the goods, and it is even more difficult to explain to customers what they are paying for. The second can only describe the benefits of services, focusing on marketing keywords, such as - benefits, benefits. The client can evaluate the services themselves only after their implementation, and even then not always, for example, medical services.</a:t>
            </a: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947708" y="283738"/>
            <a:ext cx="4055919" cy="923330"/>
          </a:xfrm>
          <a:prstGeom prst="rect">
            <a:avLst/>
          </a:prstGeom>
          <a:noFill/>
        </p:spPr>
        <p:txBody>
          <a:bodyPr wrap="none" lIns="91440" tIns="45720" rIns="91440" bIns="45720">
            <a:spAutoFit/>
          </a:bodyPr>
          <a:lstStyle/>
          <a:p>
            <a:pPr algn="ctr"/>
            <a:r>
              <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Intangibility</a:t>
            </a:r>
            <a:endParaRPr lang="ru-RU"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12959401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95447" y="713926"/>
            <a:ext cx="8596668" cy="3880773"/>
          </a:xfrm>
        </p:spPr>
        <p:txBody>
          <a:bodyPr>
            <a:noAutofit/>
          </a:bodyPr>
          <a:lstStyle/>
          <a:p>
            <a:pPr marL="0" indent="0">
              <a:buNone/>
            </a:pPr>
            <a:r>
              <a:rPr lang="en-US" sz="2000" dirty="0" smtClean="0">
                <a:latin typeface="Times New Roman" panose="02020603050405020304" pitchFamily="18" charset="0"/>
                <a:cs typeface="Times New Roman" panose="02020603050405020304" pitchFamily="18" charset="0"/>
              </a:rPr>
              <a:t>	To </a:t>
            </a:r>
            <a:r>
              <a:rPr lang="en-US" sz="2000" dirty="0">
                <a:latin typeface="Times New Roman" panose="02020603050405020304" pitchFamily="18" charset="0"/>
                <a:cs typeface="Times New Roman" panose="02020603050405020304" pitchFamily="18" charset="0"/>
              </a:rPr>
              <a:t>build trust between counterparties, a service provider organization can take a number of measures:</a:t>
            </a:r>
          </a:p>
          <a:p>
            <a:pPr>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increase</a:t>
            </a:r>
            <a:r>
              <a:rPr lang="en-US" sz="2000" dirty="0">
                <a:latin typeface="Times New Roman" panose="02020603050405020304" pitchFamily="18" charset="0"/>
                <a:cs typeface="Times New Roman" panose="02020603050405020304" pitchFamily="18" charset="0"/>
              </a:rPr>
              <a:t>, as far as possible, the tangibility of their services;</a:t>
            </a:r>
          </a:p>
          <a:p>
            <a:pPr>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emphasize their importance;</a:t>
            </a:r>
          </a:p>
          <a:p>
            <a:pPr>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focus </a:t>
            </a:r>
            <a:r>
              <a:rPr lang="en-US" sz="2000" dirty="0">
                <a:latin typeface="Times New Roman" panose="02020603050405020304" pitchFamily="18" charset="0"/>
                <a:cs typeface="Times New Roman" panose="02020603050405020304" pitchFamily="18" charset="0"/>
              </a:rPr>
              <a:t>on the benefits of services;</a:t>
            </a:r>
          </a:p>
          <a:p>
            <a:pPr>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attract </a:t>
            </a:r>
            <a:r>
              <a:rPr lang="en-US" sz="2000" dirty="0">
                <a:latin typeface="Times New Roman" panose="02020603050405020304" pitchFamily="18" charset="0"/>
                <a:cs typeface="Times New Roman" panose="02020603050405020304" pitchFamily="18" charset="0"/>
              </a:rPr>
              <a:t>some celebrity to their propaganda.</a:t>
            </a:r>
          </a:p>
          <a:p>
            <a:pPr marL="0" indent="0">
              <a:buNone/>
            </a:pPr>
            <a:r>
              <a:rPr lang="en-US" sz="2000" dirty="0" smtClean="0">
                <a:latin typeface="Times New Roman" panose="02020603050405020304" pitchFamily="18" charset="0"/>
                <a:cs typeface="Times New Roman" panose="02020603050405020304" pitchFamily="18" charset="0"/>
              </a:rPr>
              <a:t>	To </a:t>
            </a:r>
            <a:r>
              <a:rPr lang="en-US" sz="2000" dirty="0">
                <a:latin typeface="Times New Roman" panose="02020603050405020304" pitchFamily="18" charset="0"/>
                <a:cs typeface="Times New Roman" panose="02020603050405020304" pitchFamily="18" charset="0"/>
              </a:rPr>
              <a:t>increase the materiality of services, to make it more tangible can the presence of an element of a product in a service in a wide variety of forms. This may be a simulation of future appearance in a beauty salon on a computer; providing customers with information about employees, their experience and qualifications; brochures, booklets and other tangible symbols that help to understand and appreciate the organization’s services. For example, a report containing data analysis and recommendations is the material carrier of a service such as market research.</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18157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77449"/>
            <a:ext cx="8596668" cy="3880773"/>
          </a:xfrm>
        </p:spPr>
        <p:txBody>
          <a:bodyPr>
            <a:noAutofit/>
          </a:bodyPr>
          <a:lstStyle/>
          <a:p>
            <a:pPr marL="0" indent="0">
              <a:buNone/>
            </a:pPr>
            <a:r>
              <a:rPr lang="en-US" sz="2000" dirty="0" smtClean="0">
                <a:latin typeface="Times New Roman" panose="02020603050405020304" pitchFamily="18" charset="0"/>
                <a:cs typeface="Times New Roman" panose="02020603050405020304" pitchFamily="18" charset="0"/>
              </a:rPr>
              <a:t>	To </a:t>
            </a:r>
            <a:r>
              <a:rPr lang="en-US" sz="2000" dirty="0">
                <a:latin typeface="Times New Roman" panose="02020603050405020304" pitchFamily="18" charset="0"/>
                <a:cs typeface="Times New Roman" panose="02020603050405020304" pitchFamily="18" charset="0"/>
              </a:rPr>
              <a:t>measure relative tangibility, you can offer a scale of tangibility:</a:t>
            </a:r>
          </a:p>
          <a:p>
            <a:pPr marL="0" indent="0">
              <a:buNone/>
            </a:pPr>
            <a:r>
              <a:rPr lang="en-US" sz="2000" dirty="0">
                <a:latin typeface="Times New Roman" panose="02020603050405020304" pitchFamily="18" charset="0"/>
                <a:cs typeface="Times New Roman" panose="02020603050405020304" pitchFamily="18" charset="0"/>
              </a:rPr>
              <a:t>1. I have a very clear idea of ​​this service (stuff).</a:t>
            </a:r>
          </a:p>
          <a:p>
            <a:pPr marL="0" indent="0">
              <a:buNone/>
            </a:pPr>
            <a:r>
              <a:rPr lang="en-US" sz="2000" dirty="0">
                <a:latin typeface="Times New Roman" panose="02020603050405020304" pitchFamily="18" charset="0"/>
                <a:cs typeface="Times New Roman" panose="02020603050405020304" pitchFamily="18" charset="0"/>
              </a:rPr>
              <a:t>2. Representation (image) arises immediately.</a:t>
            </a:r>
          </a:p>
          <a:p>
            <a:pPr marL="0" indent="0">
              <a:buNone/>
            </a:pPr>
            <a:r>
              <a:rPr lang="en-US" sz="2000" dirty="0">
                <a:latin typeface="Times New Roman" panose="02020603050405020304" pitchFamily="18" charset="0"/>
                <a:cs typeface="Times New Roman" panose="02020603050405020304" pitchFamily="18" charset="0"/>
              </a:rPr>
              <a:t>3. The presentation is very tangible.</a:t>
            </a:r>
          </a:p>
          <a:p>
            <a:pPr marL="0" indent="0">
              <a:buNone/>
            </a:pPr>
            <a:r>
              <a:rPr lang="en-US" sz="2000" dirty="0">
                <a:latin typeface="Times New Roman" panose="02020603050405020304" pitchFamily="18" charset="0"/>
                <a:cs typeface="Times New Roman" panose="02020603050405020304" pitchFamily="18" charset="0"/>
              </a:rPr>
              <a:t>4. This is a very abstract thing for the image.</a:t>
            </a:r>
          </a:p>
          <a:p>
            <a:pPr marL="0" indent="0">
              <a:buNone/>
            </a:pPr>
            <a:r>
              <a:rPr lang="en-US" sz="2000" dirty="0">
                <a:latin typeface="Times New Roman" panose="02020603050405020304" pitchFamily="18" charset="0"/>
                <a:cs typeface="Times New Roman" panose="02020603050405020304" pitchFamily="18" charset="0"/>
              </a:rPr>
              <a:t>5. This is a very difficult thing to imagine.</a:t>
            </a:r>
          </a:p>
          <a:p>
            <a:pPr marL="0" indent="0">
              <a:buNone/>
            </a:pPr>
            <a:r>
              <a:rPr lang="en-US" sz="2000" dirty="0">
                <a:latin typeface="Times New Roman" panose="02020603050405020304" pitchFamily="18" charset="0"/>
                <a:cs typeface="Times New Roman" panose="02020603050405020304" pitchFamily="18" charset="0"/>
              </a:rPr>
              <a:t>6. This thing is easy to describe to another person.</a:t>
            </a:r>
          </a:p>
          <a:p>
            <a:pPr marL="0" indent="0">
              <a:buNone/>
            </a:pPr>
            <a:r>
              <a:rPr lang="en-US" sz="2000" dirty="0">
                <a:latin typeface="Times New Roman" panose="02020603050405020304" pitchFamily="18" charset="0"/>
                <a:cs typeface="Times New Roman" panose="02020603050405020304" pitchFamily="18" charset="0"/>
              </a:rPr>
              <a:t>7. This thing evokes various images.</a:t>
            </a:r>
          </a:p>
          <a:p>
            <a:pPr marL="0" indent="0">
              <a:buNone/>
            </a:pPr>
            <a:r>
              <a:rPr lang="en-US" sz="2000" dirty="0">
                <a:latin typeface="Times New Roman" panose="02020603050405020304" pitchFamily="18" charset="0"/>
                <a:cs typeface="Times New Roman" panose="02020603050405020304" pitchFamily="18" charset="0"/>
              </a:rPr>
              <a:t>8. This thing is hard to portray.</a:t>
            </a:r>
          </a:p>
          <a:p>
            <a:pPr marL="0" indent="0">
              <a:buNone/>
            </a:pPr>
            <a:r>
              <a:rPr lang="en-US" sz="2000" dirty="0">
                <a:latin typeface="Times New Roman" panose="02020603050405020304" pitchFamily="18" charset="0"/>
                <a:cs typeface="Times New Roman" panose="02020603050405020304" pitchFamily="18" charset="0"/>
              </a:rPr>
              <a:t>9. I feel that I have a clear idea of ​​this thing.</a:t>
            </a:r>
          </a:p>
          <a:p>
            <a:pPr marL="0" indent="0">
              <a:buNone/>
            </a:pPr>
            <a:r>
              <a:rPr lang="en-US" sz="2000" dirty="0" smtClean="0">
                <a:latin typeface="Times New Roman" panose="02020603050405020304" pitchFamily="18" charset="0"/>
                <a:cs typeface="Times New Roman" panose="02020603050405020304" pitchFamily="18" charset="0"/>
              </a:rPr>
              <a:t>	Studies </a:t>
            </a:r>
            <a:r>
              <a:rPr lang="en-US" sz="2000" dirty="0">
                <a:latin typeface="Times New Roman" panose="02020603050405020304" pitchFamily="18" charset="0"/>
                <a:cs typeface="Times New Roman" panose="02020603050405020304" pitchFamily="18" charset="0"/>
              </a:rPr>
              <a:t>of the perception of goods and services conducted on this scale showed that some services (cinema, dry cleaning, cleaning) are perceived by consumers more tangibly than goods, and, conversely, some goods (used cars) are more intangible than services.</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23559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avatars.mds.yandex.net/get-zen_doc/169683/pub_5b73344eee252500aa66c355_5b7334ba750a4600aad79636/scale_120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23245" y="609644"/>
            <a:ext cx="2180569" cy="1452856"/>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1223245" y="2447192"/>
            <a:ext cx="8596668" cy="3880773"/>
          </a:xfrm>
        </p:spPr>
        <p:txBody>
          <a:bodyPr/>
          <a:lstStyle/>
          <a:p>
            <a:pPr marL="0" indent="0">
              <a:buNone/>
            </a:pPr>
            <a:r>
              <a:rPr lang="en-US" dirty="0" smtClean="0">
                <a:latin typeface="Times New Roman" panose="02020603050405020304" pitchFamily="18" charset="0"/>
                <a:cs typeface="Times New Roman" panose="02020603050405020304" pitchFamily="18" charset="0"/>
              </a:rPr>
              <a:t>Services </a:t>
            </a:r>
            <a:r>
              <a:rPr lang="en-US" dirty="0">
                <a:latin typeface="Times New Roman" panose="02020603050405020304" pitchFamily="18" charset="0"/>
                <a:cs typeface="Times New Roman" panose="02020603050405020304" pitchFamily="18" charset="0"/>
              </a:rPr>
              <a:t>are inseparable from their provision. Experts believe that this is the most important factor that makes the service distinctive from the product.</a:t>
            </a:r>
          </a:p>
          <a:p>
            <a:pPr marL="0" indent="0">
              <a:buNone/>
            </a:pPr>
            <a:r>
              <a:rPr lang="en-US" dirty="0">
                <a:latin typeface="Times New Roman" panose="02020603050405020304" pitchFamily="18" charset="0"/>
                <a:cs typeface="Times New Roman" panose="02020603050405020304" pitchFamily="18" charset="0"/>
              </a:rPr>
              <a:t>With the inextricable relationship of production and consumption of services, the degree of contact between the seller and the client can be </a:t>
            </a:r>
            <a:r>
              <a:rPr lang="en-US" dirty="0" smtClean="0">
                <a:latin typeface="Times New Roman" panose="02020603050405020304" pitchFamily="18" charset="0"/>
                <a:cs typeface="Times New Roman" panose="02020603050405020304" pitchFamily="18" charset="0"/>
              </a:rPr>
              <a:t>different.</a:t>
            </a:r>
          </a:p>
          <a:p>
            <a:pPr marL="0" indent="0">
              <a:buNone/>
            </a:pPr>
            <a:r>
              <a:rPr lang="en-US" dirty="0">
                <a:latin typeface="Times New Roman" panose="02020603050405020304" pitchFamily="18" charset="0"/>
                <a:cs typeface="Times New Roman" panose="02020603050405020304" pitchFamily="18" charset="0"/>
              </a:rPr>
              <a:t>An important competitive advantage of enterprises in the service sector is the high professional level of knowledge and skills of service sellers, which the buyer often considers as a kind of expert.</a:t>
            </a:r>
          </a:p>
          <a:p>
            <a:pPr marL="0" indent="0">
              <a:buNone/>
            </a:pPr>
            <a:r>
              <a:rPr lang="en-US" dirty="0">
                <a:latin typeface="Times New Roman" panose="02020603050405020304" pitchFamily="18" charset="0"/>
                <a:cs typeface="Times New Roman" panose="02020603050405020304" pitchFamily="18" charset="0"/>
              </a:rPr>
              <a:t>In those areas where contacts with consumers are insignificant, the technical qualifications of personnel play the largest role. For services that do not require highly qualified personnel, the choice of clients is much wider and the choice itself is often carried out spontaneously.</a:t>
            </a:r>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403814" y="366576"/>
            <a:ext cx="6491201" cy="1938992"/>
          </a:xfrm>
          <a:prstGeom prst="rect">
            <a:avLst/>
          </a:prstGeom>
          <a:noFill/>
        </p:spPr>
        <p:txBody>
          <a:bodyPr wrap="none" lIns="91440" tIns="45720" rIns="91440" bIns="45720">
            <a:spAutoFit/>
          </a:bodyPr>
          <a:lstStyle/>
          <a:p>
            <a:pPr algn="ctr"/>
            <a:r>
              <a:rPr lang="en-US"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The continuity of </a:t>
            </a:r>
            <a:r>
              <a:rPr lang="en-US" sz="40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production</a:t>
            </a:r>
            <a:endParaRPr lang="ru-RU" sz="40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a:p>
            <a:pPr algn="ctr"/>
            <a:r>
              <a:rPr lang="en-US" sz="40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and </a:t>
            </a:r>
            <a:endParaRPr lang="en-US" sz="40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a:p>
            <a:pPr algn="ctr"/>
            <a:r>
              <a:rPr lang="en-US" sz="40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consumption </a:t>
            </a:r>
            <a:r>
              <a:rPr lang="en-US"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of </a:t>
            </a:r>
            <a:r>
              <a:rPr lang="en-US" sz="40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services</a:t>
            </a:r>
            <a:endParaRPr lang="ru-RU"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47219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95698" y="1164302"/>
            <a:ext cx="8596668" cy="3880773"/>
          </a:xfrm>
        </p:spPr>
        <p:txBody>
          <a:bodyPr>
            <a:noAutofit/>
          </a:bodyPr>
          <a:lstStyle/>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The quality of the service pretty much depends on who provides them, as well as where and when they are provided. In one hotel the service is high quality, in another it is not. At the hotel itself, one administrator is polite and executive, while the other is arrogant. Even the same employee during the day provides services differently depending on physical condition and mood. Expressions like “My life is in your hands” describe the situation well.</a:t>
            </a:r>
          </a:p>
          <a:p>
            <a:pPr marL="0" indent="0">
              <a:buNone/>
            </a:pPr>
            <a:r>
              <a:rPr lang="en-US" i="1" dirty="0">
                <a:latin typeface="Times New Roman" panose="02020603050405020304" pitchFamily="18" charset="0"/>
                <a:cs typeface="Times New Roman" panose="02020603050405020304" pitchFamily="18" charset="0"/>
              </a:rPr>
              <a:t>Most often, inconsistency in the quality of services is associated with factors such as:</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qualifications of employees;</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lack </a:t>
            </a:r>
            <a:r>
              <a:rPr lang="en-US" dirty="0">
                <a:latin typeface="Times New Roman" panose="02020603050405020304" pitchFamily="18" charset="0"/>
                <a:cs typeface="Times New Roman" panose="02020603050405020304" pitchFamily="18" charset="0"/>
              </a:rPr>
              <a:t>of competition;</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poor </a:t>
            </a:r>
            <a:r>
              <a:rPr lang="en-US" dirty="0">
                <a:latin typeface="Times New Roman" panose="02020603050405020304" pitchFamily="18" charset="0"/>
                <a:cs typeface="Times New Roman" panose="02020603050405020304" pitchFamily="18" charset="0"/>
              </a:rPr>
              <a:t>training and staff training;</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lack of communication and information;</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lack </a:t>
            </a:r>
            <a:r>
              <a:rPr lang="en-US" dirty="0">
                <a:latin typeface="Times New Roman" panose="02020603050405020304" pitchFamily="18" charset="0"/>
                <a:cs typeface="Times New Roman" panose="02020603050405020304" pitchFamily="18" charset="0"/>
              </a:rPr>
              <a:t>of regular support from managers;</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personal </a:t>
            </a:r>
            <a:r>
              <a:rPr lang="en-US" dirty="0">
                <a:latin typeface="Times New Roman" panose="02020603050405020304" pitchFamily="18" charset="0"/>
                <a:cs typeface="Times New Roman" panose="02020603050405020304" pitchFamily="18" charset="0"/>
              </a:rPr>
              <a:t>traits of the character of employees;</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high degree of individuality of services and the need to consider the behavioral factors of each client.</a:t>
            </a: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895698" y="668097"/>
            <a:ext cx="8888267" cy="646331"/>
          </a:xfrm>
          <a:prstGeom prst="rect">
            <a:avLst/>
          </a:prstGeom>
          <a:noFill/>
        </p:spPr>
        <p:txBody>
          <a:bodyPr wrap="none" lIns="91440" tIns="45720" rIns="91440" bIns="45720">
            <a:spAutoFit/>
          </a:bodyPr>
          <a:lstStyle/>
          <a:p>
            <a:pPr algn="ctr"/>
            <a:r>
              <a:rPr lang="en-US" sz="36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Variability of quality - variability of </a:t>
            </a:r>
            <a:r>
              <a:rPr lang="en-US" sz="36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services</a:t>
            </a:r>
            <a:endParaRPr lang="ru-RU" sz="36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28227165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s://maiso.ru/files/user/370690/board/pomoschq-v-avtomatizacii-kvestov-udPI5Cjc.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4748" y="4100975"/>
            <a:ext cx="4261680" cy="26088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7170" name="Picture 2" descr="https://kauchuk.com.ua/wp-content/uploads/2018/04/Manufactur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428" y="464233"/>
            <a:ext cx="4397574" cy="28859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Today, the trend in the service sector is aimed at increasing standardized procedures and reducing the complexity of work through the use of production lines and automation of labor. Examples of such a situation are automatic car wash stations, McDonald's restaurant services, direct dialing of numbers on the international telephone network, etc.</a:t>
            </a:r>
          </a:p>
          <a:p>
            <a:pPr marL="0" indent="0">
              <a:buNone/>
            </a:pPr>
            <a:r>
              <a:rPr lang="en-US" sz="2000" dirty="0">
                <a:latin typeface="Times New Roman" panose="02020603050405020304" pitchFamily="18" charset="0"/>
                <a:cs typeface="Times New Roman" panose="02020603050405020304" pitchFamily="18" charset="0"/>
              </a:rPr>
              <a:t>To reduce the variability of services, firms are developing service standards. This is a set of binding customer service rules that are designed to guarantee the established level of quality for all production operations.</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16339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smallbusinessbc.ca/wp-content/uploads/2019/01/iStock-942477076-Branding-for-your-Business-Strategy-and-Identity-v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2752" y="709682"/>
            <a:ext cx="2898830" cy="19325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4198457" y="577449"/>
            <a:ext cx="7156481" cy="3880773"/>
          </a:xfrm>
        </p:spPr>
        <p:txBody>
          <a:bodyPr>
            <a:noAutofit/>
          </a:bodyPr>
          <a:lstStyle/>
          <a:p>
            <a:pPr marL="0" indent="0">
              <a:buNone/>
            </a:pPr>
            <a:r>
              <a:rPr lang="en-US" dirty="0">
                <a:latin typeface="Times New Roman" panose="02020603050405020304" pitchFamily="18" charset="0"/>
                <a:cs typeface="Times New Roman" panose="02020603050405020304" pitchFamily="18" charset="0"/>
              </a:rPr>
              <a:t>This is a kind of criteria by which the level of customer service and the activities of any employee of the company are evaluated. These include:</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service time;</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work with complaints and claims and answers to them;</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presence in the office of information and advertising materials;</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maximum waiting time for a response by phone;</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requirements for the execution of documents, letters, business papers and other formal criteria up to the requirements for clothing and the appearance of employees.</a:t>
            </a:r>
          </a:p>
          <a:p>
            <a:pPr marL="0" indent="0">
              <a:buNone/>
            </a:pPr>
            <a:r>
              <a:rPr lang="en-US" dirty="0">
                <a:latin typeface="Times New Roman" panose="02020603050405020304" pitchFamily="18" charset="0"/>
                <a:cs typeface="Times New Roman" panose="02020603050405020304" pitchFamily="18" charset="0"/>
              </a:rPr>
              <a:t>The initial stage in the formation of a service standard can be considered the development of a corporate identity. This includes the name of the organization, its trademark, corporate color, logo (rules for spelling the name).</a:t>
            </a:r>
          </a:p>
          <a:p>
            <a:pPr marL="0" indent="0">
              <a:buNone/>
            </a:pPr>
            <a:r>
              <a:rPr lang="en-US" dirty="0">
                <a:latin typeface="Times New Roman" panose="02020603050405020304" pitchFamily="18" charset="0"/>
                <a:cs typeface="Times New Roman" panose="02020603050405020304" pitchFamily="18" charset="0"/>
              </a:rPr>
              <a:t>All attributes of the organization, including signs, business cards, letterheads, as well as promotional and souvenir products of the company (calendars, pens, folders, etc.) must be decorated in this style. In addition, it is necessary to systematically conduct training and staff training so that all employees have mastered service standards.</a:t>
            </a:r>
            <a:endParaRPr lang="ru-RU" dirty="0">
              <a:latin typeface="Times New Roman" panose="02020603050405020304" pitchFamily="18" charset="0"/>
              <a:cs typeface="Times New Roman" panose="02020603050405020304" pitchFamily="18" charset="0"/>
            </a:endParaRPr>
          </a:p>
        </p:txBody>
      </p:sp>
      <p:pic>
        <p:nvPicPr>
          <p:cNvPr id="8198" name="Picture 6" descr="https://static.tildacdn.com/tild3961-6130-4462-a131-313565353066/sozdanie-brend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2752" y="3872446"/>
            <a:ext cx="2898830" cy="18186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3197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An </a:t>
            </a:r>
            <a:r>
              <a:rPr lang="en-US" dirty="0">
                <a:latin typeface="Times New Roman" panose="02020603050405020304" pitchFamily="18" charset="0"/>
                <a:cs typeface="Times New Roman" panose="02020603050405020304" pitchFamily="18" charset="0"/>
              </a:rPr>
              <a:t>important distinguishing feature of the service is its “momentary nature”. Services cannot be saved for further sale and presentation. Unoccupied hotel rooms, unsold airline tickets cannot be restored.</a:t>
            </a:r>
          </a:p>
          <a:p>
            <a:pPr marL="0" indent="0">
              <a:buNone/>
            </a:pPr>
            <a:r>
              <a:rPr lang="en-US" dirty="0">
                <a:latin typeface="Times New Roman" panose="02020603050405020304" pitchFamily="18" charset="0"/>
                <a:cs typeface="Times New Roman" panose="02020603050405020304" pitchFamily="18" charset="0"/>
              </a:rPr>
              <a:t>The reason why many doctors charge a fee for a patient who did not show up because the cost of the service existed right at the time the patient did not appear. In the face of volatile demand, it may be necessary to regulate consumption in order to ensure constant demand over different periods of time. For example, in the summer, the number of passengers increases. Therefore, to meet demand, it is necessary to have more vehicles in summer than in winter. If the cinema has 500 seats, then it cannot accept more than 500 spectators on Saturday evening, even if there were 400 empty seats in the morning session.</a:t>
            </a: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943154" y="920171"/>
            <a:ext cx="8065028" cy="769441"/>
          </a:xfrm>
          <a:prstGeom prst="rect">
            <a:avLst/>
          </a:prstGeom>
          <a:noFill/>
        </p:spPr>
        <p:txBody>
          <a:bodyPr wrap="none" lIns="91440" tIns="45720" rIns="91440" bIns="45720">
            <a:spAutoFit/>
          </a:bodyPr>
          <a:lstStyle/>
          <a:p>
            <a:pPr algn="ctr"/>
            <a:r>
              <a:rPr lang="en-US"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Inability of the service to </a:t>
            </a:r>
            <a:r>
              <a:rPr lang="en-US" sz="4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storage</a:t>
            </a:r>
            <a:endParaRPr lang="ru-RU"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2596205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27458" y="1355372"/>
            <a:ext cx="8596668" cy="3880773"/>
          </a:xfrm>
        </p:spPr>
        <p:txBody>
          <a:bodyPr>
            <a:noAutofit/>
          </a:bodyPr>
          <a:lstStyle/>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ru-RU"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Traditionally, in world practice, the most complete list of services includes: transport, tourism, insurance, banking and other financial operations, construction and engineering, communications, information and computing services, real estate and equipment rental, labor hire services, film rental and television programs, management consulting, legal, technical and other professional services.</a:t>
            </a:r>
            <a:endParaRPr lang="ru-RU" sz="2000" dirty="0" smtClean="0">
              <a:latin typeface="Times New Roman" panose="02020603050405020304" pitchFamily="18" charset="0"/>
              <a:cs typeface="Times New Roman" panose="02020603050405020304" pitchFamily="18" charset="0"/>
            </a:endParaRPr>
          </a:p>
          <a:p>
            <a:pPr marL="0" indent="0">
              <a:buNone/>
            </a:pPr>
            <a:r>
              <a:rPr lang="ru-RU"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In Kazakhstan, a different definition of service industries has developed. Some of the services listed were included in material production — for example, transport, communications, construction, and most were related to intangible production: housing and communal services; consumer services; education, culture and art; healthcare and social security.</a:t>
            </a:r>
          </a:p>
          <a:p>
            <a:pPr marL="0" indent="0">
              <a:buNone/>
            </a:pPr>
            <a:r>
              <a:rPr lang="ru-RU"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Moreover, until recently, certain types of services were almost completely absent or not officially recognized (real estate and currency transactions, tutoring, and others).</a:t>
            </a:r>
            <a:endParaRPr lang="ru-RU" sz="20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538141" y="442499"/>
            <a:ext cx="4875053" cy="707886"/>
          </a:xfrm>
          <a:prstGeom prst="rect">
            <a:avLst/>
          </a:prstGeom>
          <a:noFill/>
        </p:spPr>
        <p:txBody>
          <a:bodyPr wrap="none" lIns="91440" tIns="45720" rIns="91440" bIns="45720">
            <a:spAutoFit/>
          </a:bodyPr>
          <a:lstStyle/>
          <a:p>
            <a:pPr algn="ctr"/>
            <a:r>
              <a:rPr lang="en-US"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Service Classification</a:t>
            </a:r>
            <a:endParaRPr lang="ru-RU"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26135386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15836" y="1833043"/>
            <a:ext cx="8596668" cy="3880773"/>
          </a:xfrm>
        </p:spPr>
        <p:txBody>
          <a:bodyPr/>
          <a:lstStyle/>
          <a:p>
            <a:pPr>
              <a:buFont typeface="+mj-lt"/>
              <a:buAutoNum type="arabicPeriod"/>
            </a:pPr>
            <a:r>
              <a:rPr lang="en-US" dirty="0" smtClean="0">
                <a:latin typeface="Times New Roman" panose="02020603050405020304" pitchFamily="18" charset="0"/>
                <a:cs typeface="Times New Roman" panose="02020603050405020304" pitchFamily="18" charset="0"/>
              </a:rPr>
              <a:t>Determine </a:t>
            </a:r>
            <a:r>
              <a:rPr lang="en-US" dirty="0">
                <a:latin typeface="Times New Roman" panose="02020603050405020304" pitchFamily="18" charset="0"/>
                <a:cs typeface="Times New Roman" panose="02020603050405020304" pitchFamily="18" charset="0"/>
              </a:rPr>
              <a:t>the most important characteristics of this phenomenon, which distinguish it from others and therefore deserve special consideration.</a:t>
            </a:r>
          </a:p>
          <a:p>
            <a:pPr>
              <a:buFont typeface="+mj-lt"/>
              <a:buAutoNum type="arabicPeriod"/>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Consider the extent to which these distinguished characteristics may be inherent in other classes.</a:t>
            </a:r>
          </a:p>
          <a:p>
            <a:pPr>
              <a:buFont typeface="+mj-lt"/>
              <a:buAutoNum type="arabicPeriod"/>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Improve understanding of the phenomenon under study.</a:t>
            </a: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015836" y="920171"/>
            <a:ext cx="9068508" cy="707886"/>
          </a:xfrm>
          <a:prstGeom prst="rect">
            <a:avLst/>
          </a:prstGeom>
          <a:noFill/>
        </p:spPr>
        <p:txBody>
          <a:bodyPr wrap="none" lIns="91440" tIns="45720" rIns="91440" bIns="45720">
            <a:spAutoFit/>
          </a:bodyPr>
          <a:lstStyle/>
          <a:p>
            <a:pPr algn="ctr"/>
            <a:r>
              <a:rPr lang="en-US"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The main objectives of the classification:</a:t>
            </a:r>
            <a:endParaRPr lang="ru-RU"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20838241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27460" y="429147"/>
            <a:ext cx="8596668" cy="3880773"/>
          </a:xfrm>
        </p:spPr>
        <p:txBody>
          <a:bodyPr>
            <a:noAutofit/>
          </a:bodyPr>
          <a:lstStyle/>
          <a:p>
            <a:pPr marL="0" indent="0">
              <a:spcBef>
                <a:spcPts val="0"/>
              </a:spcBef>
              <a:buNone/>
            </a:pPr>
            <a:r>
              <a:rPr lang="ru-RU" sz="2000" dirty="0" smtClean="0">
                <a:latin typeface="Times New Roman" panose="02020603050405020304" pitchFamily="18" charset="0"/>
                <a:cs typeface="Times New Roman" panose="02020603050405020304" pitchFamily="18" charset="0"/>
              </a:rPr>
              <a:t>	</a:t>
            </a:r>
            <a:r>
              <a:rPr lang="en-US" sz="2000" i="1" dirty="0" smtClean="0">
                <a:latin typeface="Times New Roman" panose="02020603050405020304" pitchFamily="18" charset="0"/>
                <a:cs typeface="Times New Roman" panose="02020603050405020304" pitchFamily="18" charset="0"/>
              </a:rPr>
              <a:t>Classification is the process of separating a phenomenon and spreading its parts into specific classes and categories. </a:t>
            </a:r>
            <a:endParaRPr lang="ru-RU" sz="2000" i="1" dirty="0" smtClean="0">
              <a:latin typeface="Times New Roman" panose="02020603050405020304" pitchFamily="18" charset="0"/>
              <a:cs typeface="Times New Roman" panose="02020603050405020304" pitchFamily="18" charset="0"/>
            </a:endParaRPr>
          </a:p>
          <a:p>
            <a:pPr marL="0" indent="0">
              <a:spcBef>
                <a:spcPts val="0"/>
              </a:spcBef>
              <a:buNone/>
            </a:pPr>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marketing, there are many principles of classification or segmentation; show some of them:</a:t>
            </a:r>
          </a:p>
          <a:p>
            <a:pPr>
              <a:spcBef>
                <a:spcPts val="0"/>
              </a:spcBef>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market </a:t>
            </a:r>
            <a:r>
              <a:rPr lang="en-US" sz="2000" dirty="0">
                <a:latin typeface="Times New Roman" panose="02020603050405020304" pitchFamily="18" charset="0"/>
                <a:cs typeface="Times New Roman" panose="02020603050405020304" pitchFamily="18" charset="0"/>
              </a:rPr>
              <a:t>classification (international, domestic, industrial, consumer, services market);</a:t>
            </a:r>
          </a:p>
          <a:p>
            <a:pPr>
              <a:spcBef>
                <a:spcPts val="0"/>
              </a:spcBef>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consumer segmentation according to some criteria: social groups, income level, reaction to new goods and services, </a:t>
            </a:r>
            <a:r>
              <a:rPr lang="en-US" sz="2000" dirty="0" err="1">
                <a:latin typeface="Times New Roman" panose="02020603050405020304" pitchFamily="18" charset="0"/>
                <a:cs typeface="Times New Roman" panose="02020603050405020304" pitchFamily="18" charset="0"/>
              </a:rPr>
              <a:t>etc</a:t>
            </a:r>
            <a:r>
              <a:rPr lang="en-US" sz="2000" dirty="0">
                <a:latin typeface="Times New Roman" panose="02020603050405020304" pitchFamily="18" charset="0"/>
                <a:cs typeface="Times New Roman" panose="02020603050405020304" pitchFamily="18" charset="0"/>
              </a:rPr>
              <a:t> .; end consumers and consumer organizations; customer presence required, optional, etc.</a:t>
            </a:r>
          </a:p>
          <a:p>
            <a:pPr>
              <a:spcBef>
                <a:spcPts val="0"/>
              </a:spcBef>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classification of goods and services according to any criteria: consumer goods, durable goods, elite goods, </a:t>
            </a:r>
            <a:r>
              <a:rPr lang="en-US" sz="2000" dirty="0" err="1">
                <a:latin typeface="Times New Roman" panose="02020603050405020304" pitchFamily="18" charset="0"/>
                <a:cs typeface="Times New Roman" panose="02020603050405020304" pitchFamily="18" charset="0"/>
              </a:rPr>
              <a:t>etc</a:t>
            </a:r>
            <a:r>
              <a:rPr lang="en-US" sz="2000" dirty="0">
                <a:latin typeface="Times New Roman" panose="02020603050405020304" pitchFamily="18" charset="0"/>
                <a:cs typeface="Times New Roman" panose="02020603050405020304" pitchFamily="18" charset="0"/>
              </a:rPr>
              <a:t> .; commercial, non-commercial; individual, general; tangible, intangible, etc.</a:t>
            </a:r>
          </a:p>
          <a:p>
            <a:pPr>
              <a:spcBef>
                <a:spcPts val="0"/>
              </a:spcBef>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classification by source of services, that is, qualifications of service sellers and the degree of their contact with consumers: people (professionals, skilled or unskilled workers); machines (automatic machines; devices controlled by highly or unskilled operators</a:t>
            </a:r>
            <a:r>
              <a:rPr lang="en-US" sz="2000" dirty="0" smtClean="0">
                <a:latin typeface="Times New Roman" panose="02020603050405020304" pitchFamily="18" charset="0"/>
                <a:cs typeface="Times New Roman" panose="02020603050405020304" pitchFamily="18" charset="0"/>
              </a:rPr>
              <a:t>).</a:t>
            </a:r>
          </a:p>
          <a:p>
            <a:pPr marL="0" indent="0">
              <a:spcBef>
                <a:spcPts val="0"/>
              </a:spcBef>
              <a:buNone/>
            </a:pPr>
            <a:r>
              <a:rPr lang="en-US" sz="2000" dirty="0">
                <a:latin typeface="Times New Roman" panose="02020603050405020304" pitchFamily="18" charset="0"/>
                <a:cs typeface="Times New Roman" panose="02020603050405020304" pitchFamily="18" charset="0"/>
              </a:rPr>
              <a:t>Classification of services and improving their accounting is an important global problem. There are different approaches and the most common one is Lovelock. The main thing in this classification is who (what) the services are aimed at and whether they are tangible or not.</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06992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https://www.propellant.media/wp-content/uploads/2019/02/Depositphotos_64287065_l-2015-1-1024x10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3708" y="2495643"/>
            <a:ext cx="7233313" cy="43623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787730" y="1819395"/>
            <a:ext cx="8596668" cy="3880773"/>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Non-profit marketing is carried out by organizations and individuals who act in the public interest or advocate for an idea and do not seek to make a profit. Both in non-commercial marketing and commercial, consumers can choose between the offer of various organizations, while they can be both satisfied and dissatisfied with their activities.</a:t>
            </a:r>
            <a:endParaRPr lang="ru-RU" sz="20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319409" y="483442"/>
            <a:ext cx="5533310" cy="769441"/>
          </a:xfrm>
          <a:prstGeom prst="rect">
            <a:avLst/>
          </a:prstGeom>
          <a:noFill/>
        </p:spPr>
        <p:txBody>
          <a:bodyPr wrap="none" lIns="91440" tIns="45720" rIns="91440" bIns="45720">
            <a:spAutoFit/>
          </a:bodyPr>
          <a:lstStyle/>
          <a:p>
            <a:pPr algn="ctr"/>
            <a:r>
              <a:rPr lang="en-US"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Non-profit marketing </a:t>
            </a:r>
            <a:endParaRPr lang="ru-RU"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09656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460" y="773372"/>
            <a:ext cx="3881018" cy="3443785"/>
          </a:xfrm>
          <a:solidFill>
            <a:srgbClr val="92D050"/>
          </a:solidFill>
        </p:spPr>
        <p:txBody>
          <a:bodyPr>
            <a:noAutofit/>
          </a:bodyPr>
          <a:lstStyle/>
          <a:p>
            <a:pPr marL="342900" indent="-342900">
              <a:buFont typeface="Wingdings" panose="05000000000000000000" pitchFamily="2" charset="2"/>
              <a:buChar char="Ø"/>
            </a:pPr>
            <a:r>
              <a:rPr lang="en-US" sz="2000" i="1" dirty="0">
                <a:solidFill>
                  <a:schemeClr val="tx1"/>
                </a:solidFill>
                <a:latin typeface="Times New Roman" panose="02020603050405020304" pitchFamily="18" charset="0"/>
                <a:cs typeface="Times New Roman" panose="02020603050405020304" pitchFamily="18" charset="0"/>
              </a:rPr>
              <a:t>Marketing organizations </a:t>
            </a:r>
            <a:r>
              <a:rPr lang="en-US" sz="2000" dirty="0">
                <a:solidFill>
                  <a:schemeClr val="tx1"/>
                </a:solidFill>
                <a:latin typeface="Times New Roman" panose="02020603050405020304" pitchFamily="18" charset="0"/>
                <a:cs typeface="Times New Roman" panose="02020603050405020304" pitchFamily="18" charset="0"/>
              </a:rPr>
              <a:t>requires evaluating its existing image and developing a marketing plan to improve it. An image (image) is a representation of an object that a group of individuals or an individual has.</a:t>
            </a:r>
            <a:endParaRPr lang="ru-RU" sz="20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076967" y="1974374"/>
            <a:ext cx="5732059" cy="4740323"/>
          </a:xfrm>
          <a:solidFill>
            <a:srgbClr val="FFFF00"/>
          </a:solidFill>
        </p:spPr>
        <p:txBody>
          <a:bodyPr>
            <a:noAutofit/>
          </a:bodyPr>
          <a:lstStyle/>
          <a:p>
            <a:pPr>
              <a:buFont typeface="Wingdings" panose="05000000000000000000" pitchFamily="2" charset="2"/>
              <a:buChar char="Ø"/>
            </a:pPr>
            <a:r>
              <a:rPr lang="en-US" sz="2000" i="1" dirty="0">
                <a:latin typeface="Times New Roman" panose="02020603050405020304" pitchFamily="18" charset="0"/>
                <a:cs typeface="Times New Roman" panose="02020603050405020304" pitchFamily="18" charset="0"/>
              </a:rPr>
              <a:t>The marketing of individuals </a:t>
            </a:r>
            <a:r>
              <a:rPr lang="en-US" sz="2000" dirty="0">
                <a:latin typeface="Times New Roman" panose="02020603050405020304" pitchFamily="18" charset="0"/>
                <a:cs typeface="Times New Roman" panose="02020603050405020304" pitchFamily="18" charset="0"/>
              </a:rPr>
              <a:t>is associated with the formation of an image in relation to political candidates or celebrities (actors, singers, businessmen, etc.). This can be done by celebrities themselves (self-marketing), or by inviting specialists in this field: </a:t>
            </a:r>
            <a:r>
              <a:rPr lang="en-US" sz="2000" dirty="0" err="1">
                <a:latin typeface="Times New Roman" panose="02020603050405020304" pitchFamily="18" charset="0"/>
                <a:cs typeface="Times New Roman" panose="02020603050405020304" pitchFamily="18" charset="0"/>
              </a:rPr>
              <a:t>impressionario</a:t>
            </a:r>
            <a:r>
              <a:rPr lang="en-US" sz="2000" dirty="0">
                <a:latin typeface="Times New Roman" panose="02020603050405020304" pitchFamily="18" charset="0"/>
                <a:cs typeface="Times New Roman" panose="02020603050405020304" pitchFamily="18" charset="0"/>
              </a:rPr>
              <a:t>, press secretaries, image makers, etc. So, for example, in the newspaper </a:t>
            </a:r>
            <a:r>
              <a:rPr lang="en-US" sz="2000" dirty="0" err="1">
                <a:latin typeface="Times New Roman" panose="02020603050405020304" pitchFamily="18" charset="0"/>
                <a:cs typeface="Times New Roman" panose="02020603050405020304" pitchFamily="18" charset="0"/>
              </a:rPr>
              <a:t>Izvestia</a:t>
            </a:r>
            <a:r>
              <a:rPr lang="en-US" sz="2000" dirty="0">
                <a:latin typeface="Times New Roman" panose="02020603050405020304" pitchFamily="18" charset="0"/>
                <a:cs typeface="Times New Roman" panose="02020603050405020304" pitchFamily="18" charset="0"/>
              </a:rPr>
              <a:t> there was a message: “During a trip to </a:t>
            </a:r>
            <a:r>
              <a:rPr lang="en-US" sz="2000" dirty="0" err="1">
                <a:latin typeface="Times New Roman" panose="02020603050405020304" pitchFamily="18" charset="0"/>
                <a:cs typeface="Times New Roman" panose="02020603050405020304" pitchFamily="18" charset="0"/>
              </a:rPr>
              <a:t>Energomash</a:t>
            </a:r>
            <a:r>
              <a:rPr lang="en-US" sz="2000" dirty="0">
                <a:latin typeface="Times New Roman" panose="02020603050405020304" pitchFamily="18" charset="0"/>
                <a:cs typeface="Times New Roman" panose="02020603050405020304" pitchFamily="18" charset="0"/>
              </a:rPr>
              <a:t>, Boris Yeltsin appeared accompanied by his image maker A. </a:t>
            </a:r>
            <a:r>
              <a:rPr lang="en-US" sz="2000" dirty="0" err="1">
                <a:latin typeface="Times New Roman" panose="02020603050405020304" pitchFamily="18" charset="0"/>
                <a:cs typeface="Times New Roman" panose="02020603050405020304" pitchFamily="18" charset="0"/>
              </a:rPr>
              <a:t>Mintusov</a:t>
            </a:r>
            <a:r>
              <a:rPr lang="en-US" sz="2000" dirty="0">
                <a:latin typeface="Times New Roman" panose="02020603050405020304" pitchFamily="18" charset="0"/>
                <a:cs typeface="Times New Roman" panose="02020603050405020304" pitchFamily="18" charset="0"/>
              </a:rPr>
              <a:t>. For the first time with a group of his colleagues - psychologists, political scientists, analysts working in a private firm Public Relations - A. </a:t>
            </a:r>
            <a:r>
              <a:rPr lang="en-US" sz="2000" dirty="0" err="1">
                <a:latin typeface="Times New Roman" panose="02020603050405020304" pitchFamily="18" charset="0"/>
                <a:cs typeface="Times New Roman" panose="02020603050405020304" pitchFamily="18" charset="0"/>
              </a:rPr>
              <a:t>Mintusov</a:t>
            </a:r>
            <a:r>
              <a:rPr lang="en-US" sz="2000" dirty="0">
                <a:latin typeface="Times New Roman" panose="02020603050405020304" pitchFamily="18" charset="0"/>
                <a:cs typeface="Times New Roman" panose="02020603050405020304" pitchFamily="18" charset="0"/>
              </a:rPr>
              <a:t> ensures the creation of the required image of a presidential candidate ...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45612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77334" y="742750"/>
            <a:ext cx="9050234" cy="707886"/>
          </a:xfrm>
          <a:prstGeom prst="rect">
            <a:avLst/>
          </a:prstGeom>
          <a:noFill/>
        </p:spPr>
        <p:txBody>
          <a:bodyPr wrap="none" lIns="91440" tIns="45720" rIns="91440" bIns="45720">
            <a:spAutoFit/>
          </a:bodyPr>
          <a:lstStyle/>
          <a:p>
            <a:pPr algn="ctr"/>
            <a:r>
              <a:rPr lang="en-US"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There are four types of place marketing:</a:t>
            </a:r>
            <a:endParaRPr lang="ru-RU"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
        <p:nvSpPr>
          <p:cNvPr id="7" name="Объект 6"/>
          <p:cNvSpPr>
            <a:spLocks noGrp="1"/>
          </p:cNvSpPr>
          <p:nvPr>
            <p:ph idx="1"/>
          </p:nvPr>
        </p:nvSpPr>
        <p:spPr/>
        <p:txBody>
          <a:bodyPr/>
          <a:lstStyle/>
          <a:p>
            <a:pPr>
              <a:buFont typeface="Wingdings" panose="05000000000000000000" pitchFamily="2" charset="2"/>
              <a:buChar char="q"/>
            </a:pPr>
            <a:r>
              <a:rPr lang="en-US" b="1" dirty="0">
                <a:solidFill>
                  <a:srgbClr val="FFC000"/>
                </a:solidFill>
                <a:latin typeface="Times New Roman" panose="02020603050405020304" pitchFamily="18" charset="0"/>
                <a:cs typeface="Times New Roman" panose="02020603050405020304" pitchFamily="18" charset="0"/>
              </a:rPr>
              <a:t>housing marketing, which includes the development or offer for sale or rental of housing;</a:t>
            </a:r>
          </a:p>
          <a:p>
            <a:pPr>
              <a:buFont typeface="Wingdings" panose="05000000000000000000" pitchFamily="2" charset="2"/>
              <a:buChar char="q"/>
            </a:pPr>
            <a:r>
              <a:rPr lang="en-US" b="1" dirty="0" smtClean="0">
                <a:solidFill>
                  <a:srgbClr val="92D050"/>
                </a:solidFill>
                <a:latin typeface="Times New Roman" panose="02020603050405020304" pitchFamily="18" charset="0"/>
                <a:cs typeface="Times New Roman" panose="02020603050405020304" pitchFamily="18" charset="0"/>
              </a:rPr>
              <a:t> </a:t>
            </a:r>
            <a:r>
              <a:rPr lang="en-US" b="1" dirty="0">
                <a:solidFill>
                  <a:srgbClr val="92D050"/>
                </a:solidFill>
                <a:latin typeface="Times New Roman" panose="02020603050405020304" pitchFamily="18" charset="0"/>
                <a:cs typeface="Times New Roman" panose="02020603050405020304" pitchFamily="18" charset="0"/>
              </a:rPr>
              <a:t>marketing of economic development zones - development, sale or leasing of land or property such as factories, shops, offices, warehouses, etc.</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 </a:t>
            </a:r>
            <a:r>
              <a:rPr lang="en-US" b="1" dirty="0" smtClean="0">
                <a:solidFill>
                  <a:srgbClr val="FFC000"/>
                </a:solidFill>
                <a:latin typeface="Times New Roman" panose="02020603050405020304" pitchFamily="18" charset="0"/>
                <a:cs typeface="Times New Roman" panose="02020603050405020304" pitchFamily="18" charset="0"/>
              </a:rPr>
              <a:t>marketing </a:t>
            </a:r>
            <a:r>
              <a:rPr lang="en-US" b="1" dirty="0">
                <a:solidFill>
                  <a:srgbClr val="FFC000"/>
                </a:solidFill>
                <a:latin typeface="Times New Roman" panose="02020603050405020304" pitchFamily="18" charset="0"/>
                <a:cs typeface="Times New Roman" panose="02020603050405020304" pitchFamily="18" charset="0"/>
              </a:rPr>
              <a:t>of investments in land ownership - this is actually an addition to the previous paragraph (b), however, the aim here is to invest in real estate, with the intention of reselling it at a higher price in the future and thereby receive income.</a:t>
            </a:r>
          </a:p>
          <a:p>
            <a:pPr>
              <a:buFont typeface="Wingdings" panose="05000000000000000000" pitchFamily="2" charset="2"/>
              <a:buChar char="q"/>
            </a:pPr>
            <a:r>
              <a:rPr lang="en-US" b="1" dirty="0" smtClean="0">
                <a:solidFill>
                  <a:srgbClr val="92D050"/>
                </a:solidFill>
                <a:latin typeface="Times New Roman" panose="02020603050405020304" pitchFamily="18" charset="0"/>
                <a:cs typeface="Times New Roman" panose="02020603050405020304" pitchFamily="18" charset="0"/>
              </a:rPr>
              <a:t>marketing </a:t>
            </a:r>
            <a:r>
              <a:rPr lang="en-US" b="1" dirty="0">
                <a:solidFill>
                  <a:srgbClr val="92D050"/>
                </a:solidFill>
                <a:latin typeface="Times New Roman" panose="02020603050405020304" pitchFamily="18" charset="0"/>
                <a:cs typeface="Times New Roman" panose="02020603050405020304" pitchFamily="18" charset="0"/>
              </a:rPr>
              <a:t>of vacation spots aims to attract vacationers and tourists to specific cities, regions and countries. Travel agencies, trade unions, government agencies, etc. do this.</a:t>
            </a:r>
            <a:endParaRPr lang="ru-RU" b="1" dirty="0">
              <a:solidFill>
                <a:srgbClr val="92D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4988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s://st4.depositphotos.com/3991093/21908/v/950/depositphotos_219082898-stock-illustration-time-management-integrated-approach-to.jpg"/>
          <p:cNvPicPr>
            <a:picLocks noChangeAspect="1" noChangeArrowheads="1"/>
          </p:cNvPicPr>
          <p:nvPr/>
        </p:nvPicPr>
        <p:blipFill rotWithShape="1">
          <a:blip r:embed="rId2">
            <a:extLst>
              <a:ext uri="{28A0092B-C50C-407E-A947-70E740481C1C}">
                <a14:useLocalDpi xmlns:a14="http://schemas.microsoft.com/office/drawing/2010/main" val="0"/>
              </a:ext>
            </a:extLst>
          </a:blip>
          <a:srcRect t="6892" b="13264"/>
          <a:stretch/>
        </p:blipFill>
        <p:spPr bwMode="auto">
          <a:xfrm>
            <a:off x="1392073" y="3324032"/>
            <a:ext cx="6987654" cy="33701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800164" y="1547418"/>
            <a:ext cx="8596668" cy="3880773"/>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Idea marketing in a sense is any kind of marketing. More specifically, here one can single out special ideas (environmental protection, consumer protection, anti-smoking, etc.) and scientific and technical ideas (the use of new technologies or the use of new methods of agronomy, etc.).</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72506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www.tarihtebugun.org/bidibidi_design/foto/turkiye_genel_secimlerde_neler_yasandi14b3d819f012c0cb6158bf26fcf8b246tarihtebugun.png"/>
          <p:cNvPicPr>
            <a:picLocks noChangeAspect="1" noChangeArrowheads="1"/>
          </p:cNvPicPr>
          <p:nvPr/>
        </p:nvPicPr>
        <p:blipFill rotWithShape="1">
          <a:blip r:embed="rId3">
            <a:extLst>
              <a:ext uri="{28A0092B-C50C-407E-A947-70E740481C1C}">
                <a14:useLocalDpi xmlns:a14="http://schemas.microsoft.com/office/drawing/2010/main" val="0"/>
              </a:ext>
            </a:extLst>
          </a:blip>
          <a:srcRect l="23931" t="5447" r="23525" b="5447"/>
          <a:stretch/>
        </p:blipFill>
        <p:spPr bwMode="auto">
          <a:xfrm>
            <a:off x="8147714" y="1211893"/>
            <a:ext cx="3493826" cy="51350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Заголовок 1"/>
          <p:cNvSpPr>
            <a:spLocks noGrp="1"/>
          </p:cNvSpPr>
          <p:nvPr>
            <p:ph idx="1"/>
          </p:nvPr>
        </p:nvSpPr>
        <p:spPr>
          <a:xfrm>
            <a:off x="663687" y="1150655"/>
            <a:ext cx="8596668" cy="3880773"/>
          </a:xfrm>
        </p:spPr>
        <p:txBody>
          <a:bodyPr>
            <a:noAutofit/>
          </a:bodyPr>
          <a:lstStyle/>
          <a:p>
            <a:pPr>
              <a:buFont typeface="+mj-lt"/>
              <a:buAutoNum type="arabicPeriod"/>
            </a:pPr>
            <a:endParaRPr lang="en-US" dirty="0">
              <a:latin typeface="Times New Roman" panose="02020603050405020304" pitchFamily="18" charset="0"/>
              <a:cs typeface="Times New Roman" panose="02020603050405020304" pitchFamily="18" charset="0"/>
            </a:endParaRPr>
          </a:p>
          <a:p>
            <a:pPr>
              <a:buFont typeface="+mj-lt"/>
              <a:buAutoNum type="arabicPeriod"/>
            </a:pPr>
            <a:r>
              <a:rPr lang="en-US" dirty="0" smtClean="0">
                <a:latin typeface="Times New Roman" panose="02020603050405020304" pitchFamily="18" charset="0"/>
                <a:cs typeface="Times New Roman" panose="02020603050405020304" pitchFamily="18" charset="0"/>
              </a:rPr>
              <a:t>Define </a:t>
            </a:r>
            <a:r>
              <a:rPr lang="en-US" dirty="0">
                <a:latin typeface="Times New Roman" panose="02020603050405020304" pitchFamily="18" charset="0"/>
                <a:cs typeface="Times New Roman" panose="02020603050405020304" pitchFamily="18" charset="0"/>
              </a:rPr>
              <a:t>the concept of “service” and talk about its four features.</a:t>
            </a:r>
          </a:p>
          <a:p>
            <a:pPr>
              <a:buFont typeface="+mj-lt"/>
              <a:buAutoNum type="arabicPeriod"/>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Correlate the four main characteristics inherent in services with the purchase of a movie ticket, a vacation trip, and car repair. Which of them are closer to the goods, and </a:t>
            </a:r>
            <a:r>
              <a:rPr lang="en-US" dirty="0" smtClean="0">
                <a:latin typeface="Times New Roman" panose="02020603050405020304" pitchFamily="18" charset="0"/>
                <a:cs typeface="Times New Roman" panose="02020603050405020304" pitchFamily="18" charset="0"/>
              </a:rPr>
              <a:t>which </a:t>
            </a:r>
            <a:r>
              <a:rPr lang="en-US" dirty="0">
                <a:latin typeface="Times New Roman" panose="02020603050405020304" pitchFamily="18" charset="0"/>
                <a:cs typeface="Times New Roman" panose="02020603050405020304" pitchFamily="18" charset="0"/>
              </a:rPr>
              <a:t>to the services?</a:t>
            </a:r>
          </a:p>
          <a:p>
            <a:pPr>
              <a:buFont typeface="+mj-lt"/>
              <a:buAutoNum type="arabicPeriod"/>
            </a:pP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what areas in society is the emergence of new types of services? Explain this with service diversification and service standardization. What service criteria do you know?</a:t>
            </a:r>
          </a:p>
          <a:p>
            <a:pPr>
              <a:buFont typeface="+mj-lt"/>
              <a:buAutoNum type="arabicPeriod"/>
            </a:pPr>
            <a:r>
              <a:rPr lang="en-US" dirty="0" smtClean="0">
                <a:latin typeface="Times New Roman" panose="02020603050405020304" pitchFamily="18" charset="0"/>
                <a:cs typeface="Times New Roman" panose="02020603050405020304" pitchFamily="18" charset="0"/>
              </a:rPr>
              <a:t>What </a:t>
            </a:r>
            <a:r>
              <a:rPr lang="en-US" dirty="0">
                <a:latin typeface="Times New Roman" panose="02020603050405020304" pitchFamily="18" charset="0"/>
                <a:cs typeface="Times New Roman" panose="02020603050405020304" pitchFamily="18" charset="0"/>
              </a:rPr>
              <a:t>are the ways to regulate supply and demand in the service sector? Give examples.</a:t>
            </a:r>
          </a:p>
          <a:p>
            <a:pPr>
              <a:buFont typeface="+mj-lt"/>
              <a:buAutoNum type="arabicPeriod"/>
            </a:pPr>
            <a:r>
              <a:rPr lang="en-US" dirty="0" smtClean="0">
                <a:latin typeface="Times New Roman" panose="02020603050405020304" pitchFamily="18" charset="0"/>
                <a:cs typeface="Times New Roman" panose="02020603050405020304" pitchFamily="18" charset="0"/>
              </a:rPr>
              <a:t>What </a:t>
            </a:r>
            <a:r>
              <a:rPr lang="en-US" dirty="0">
                <a:latin typeface="Times New Roman" panose="02020603050405020304" pitchFamily="18" charset="0"/>
                <a:cs typeface="Times New Roman" panose="02020603050405020304" pitchFamily="18" charset="0"/>
              </a:rPr>
              <a:t>are the goals of the classification of services and their specifics for Kazakhstan?</a:t>
            </a:r>
          </a:p>
          <a:p>
            <a:pPr>
              <a:buFont typeface="+mj-lt"/>
              <a:buAutoNum type="arabicPeriod"/>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What types of service classification do you know? Give examples.</a:t>
            </a:r>
          </a:p>
          <a:p>
            <a:pPr>
              <a:buFont typeface="+mj-lt"/>
              <a:buAutoNum type="arabicPeriod"/>
            </a:pPr>
            <a:r>
              <a:rPr lang="en-US" dirty="0" smtClean="0">
                <a:latin typeface="Times New Roman" panose="02020603050405020304" pitchFamily="18" charset="0"/>
                <a:cs typeface="Times New Roman" panose="02020603050405020304" pitchFamily="18" charset="0"/>
              </a:rPr>
              <a:t>Explain </a:t>
            </a:r>
            <a:r>
              <a:rPr lang="en-US" dirty="0">
                <a:latin typeface="Times New Roman" panose="02020603050405020304" pitchFamily="18" charset="0"/>
                <a:cs typeface="Times New Roman" panose="02020603050405020304" pitchFamily="18" charset="0"/>
              </a:rPr>
              <a:t>why and how organizations are engaged in self-marketing?</a:t>
            </a:r>
          </a:p>
          <a:p>
            <a:pPr>
              <a:buFont typeface="+mj-lt"/>
              <a:buAutoNum type="arabicPeriod"/>
            </a:pPr>
            <a:r>
              <a:rPr lang="en-US" dirty="0" smtClean="0">
                <a:latin typeface="Times New Roman" panose="02020603050405020304" pitchFamily="18" charset="0"/>
                <a:cs typeface="Times New Roman" panose="02020603050405020304" pitchFamily="18" charset="0"/>
              </a:rPr>
              <a:t>Why </a:t>
            </a:r>
            <a:r>
              <a:rPr lang="en-US" dirty="0">
                <a:latin typeface="Times New Roman" panose="02020603050405020304" pitchFamily="18" charset="0"/>
                <a:cs typeface="Times New Roman" panose="02020603050405020304" pitchFamily="18" charset="0"/>
              </a:rPr>
              <a:t>do we need marketing of territories, organizations, people and ideas? What is he like?</a:t>
            </a:r>
          </a:p>
          <a:p>
            <a:pPr>
              <a:buFont typeface="+mj-lt"/>
              <a:buAutoNum type="arabicPeriod"/>
            </a:pPr>
            <a:r>
              <a:rPr lang="en-US" dirty="0" smtClean="0">
                <a:latin typeface="Times New Roman" panose="02020603050405020304" pitchFamily="18" charset="0"/>
                <a:cs typeface="Times New Roman" panose="02020603050405020304" pitchFamily="18" charset="0"/>
              </a:rPr>
              <a:t>Correlate </a:t>
            </a:r>
            <a:r>
              <a:rPr lang="en-US" dirty="0">
                <a:latin typeface="Times New Roman" panose="02020603050405020304" pitchFamily="18" charset="0"/>
                <a:cs typeface="Times New Roman" panose="02020603050405020304" pitchFamily="18" charset="0"/>
              </a:rPr>
              <a:t>the five components of the marketing mix with a social and public marketing company.</a:t>
            </a:r>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663687" y="442769"/>
            <a:ext cx="8560357" cy="707886"/>
          </a:xfrm>
          <a:prstGeom prst="rect">
            <a:avLst/>
          </a:prstGeom>
          <a:noFill/>
        </p:spPr>
        <p:txBody>
          <a:bodyPr wrap="none" lIns="91440" tIns="45720" rIns="91440" bIns="45720">
            <a:spAutoFit/>
          </a:bodyPr>
          <a:lstStyle/>
          <a:p>
            <a:pPr algn="ctr"/>
            <a:r>
              <a:rPr lang="en-US"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QUESTIONS FOR SELF-CONTROL</a:t>
            </a:r>
            <a:endParaRPr lang="ru-RU"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6982405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yt3.ggpht.com/a/AGF-l78sCLYBUnOB9XZUgwF8li2YBwGKAL_s2ZfgEA=s900-c-k-c0xffffffff-no-rj-mo"/>
          <p:cNvPicPr>
            <a:picLocks noChangeAspect="1" noChangeArrowheads="1"/>
          </p:cNvPicPr>
          <p:nvPr/>
        </p:nvPicPr>
        <p:blipFill rotWithShape="1">
          <a:blip r:embed="rId2">
            <a:extLst>
              <a:ext uri="{28A0092B-C50C-407E-A947-70E740481C1C}">
                <a14:useLocalDpi xmlns:a14="http://schemas.microsoft.com/office/drawing/2010/main" val="0"/>
              </a:ext>
            </a:extLst>
          </a:blip>
          <a:srcRect l="11337" r="9956"/>
          <a:stretch/>
        </p:blipFill>
        <p:spPr bwMode="auto">
          <a:xfrm>
            <a:off x="8253673" y="1914930"/>
            <a:ext cx="3657600" cy="46470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513560" y="1601030"/>
            <a:ext cx="8043585" cy="3880773"/>
          </a:xfrm>
        </p:spPr>
        <p:txBody>
          <a:bodyPr>
            <a:noAutofit/>
          </a:bodyPr>
          <a:lstStyle/>
          <a:p>
            <a:pPr marL="0" indent="0">
              <a:buNone/>
            </a:pPr>
            <a:endParaRPr lang="en-US" sz="2000" dirty="0">
              <a:latin typeface="Times New Roman" panose="02020603050405020304" pitchFamily="18" charset="0"/>
              <a:cs typeface="Times New Roman" panose="02020603050405020304" pitchFamily="18" charset="0"/>
            </a:endParaRPr>
          </a:p>
          <a:p>
            <a:pPr algn="just">
              <a:buFont typeface="+mj-lt"/>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main characteristics of the </a:t>
            </a:r>
            <a:r>
              <a:rPr lang="en-US" dirty="0" smtClean="0">
                <a:latin typeface="Times New Roman" panose="02020603050405020304" pitchFamily="18" charset="0"/>
                <a:cs typeface="Times New Roman" panose="02020603050405020304" pitchFamily="18" charset="0"/>
              </a:rPr>
              <a:t>service. </a:t>
            </a:r>
            <a:r>
              <a:rPr lang="en-US" i="1" dirty="0" smtClean="0">
                <a:latin typeface="Times New Roman" panose="02020603050405020304" pitchFamily="18" charset="0"/>
                <a:cs typeface="Times New Roman" panose="02020603050405020304" pitchFamily="18" charset="0"/>
              </a:rPr>
              <a:t>Content</a:t>
            </a:r>
            <a:r>
              <a:rPr lang="en-US" i="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Classification of services, specifics of developing a complex of marketing services.</a:t>
            </a:r>
          </a:p>
          <a:p>
            <a:pPr marL="457200" indent="-457200">
              <a:buFont typeface="+mj-lt"/>
              <a:buAutoNum type="arabicPeriod"/>
            </a:pPr>
            <a:r>
              <a:rPr lang="en-US" sz="2000" dirty="0" smtClean="0">
                <a:latin typeface="Times New Roman" panose="02020603050405020304" pitchFamily="18" charset="0"/>
                <a:cs typeface="Times New Roman" panose="02020603050405020304" pitchFamily="18" charset="0"/>
              </a:rPr>
              <a:t>Segmentation </a:t>
            </a:r>
            <a:r>
              <a:rPr lang="en-US" sz="2000" dirty="0">
                <a:latin typeface="Times New Roman" panose="02020603050405020304" pitchFamily="18" charset="0"/>
                <a:cs typeface="Times New Roman" panose="02020603050405020304" pitchFamily="18" charset="0"/>
              </a:rPr>
              <a:t>of the market for </a:t>
            </a:r>
            <a:r>
              <a:rPr lang="en-US" sz="2000" dirty="0" smtClean="0">
                <a:latin typeface="Times New Roman" panose="02020603050405020304" pitchFamily="18" charset="0"/>
                <a:cs typeface="Times New Roman" panose="02020603050405020304" pitchFamily="18" charset="0"/>
              </a:rPr>
              <a:t>services. </a:t>
            </a:r>
            <a:r>
              <a:rPr lang="en-US" sz="2000" i="1" dirty="0" smtClean="0">
                <a:latin typeface="Times New Roman" panose="02020603050405020304" pitchFamily="18" charset="0"/>
                <a:cs typeface="Times New Roman" panose="02020603050405020304" pitchFamily="18" charset="0"/>
              </a:rPr>
              <a:t>Content</a:t>
            </a:r>
            <a:r>
              <a:rPr lang="en-US" sz="2000" dirty="0">
                <a:latin typeface="Times New Roman" panose="02020603050405020304" pitchFamily="18" charset="0"/>
                <a:cs typeface="Times New Roman" panose="02020603050405020304" pitchFamily="18" charset="0"/>
              </a:rPr>
              <a:t>: competitive advantages in the service sector, especially production, promotion, distribution and pricing.</a:t>
            </a:r>
          </a:p>
          <a:p>
            <a:pPr marL="457200" indent="-457200">
              <a:buFont typeface="+mj-lt"/>
              <a:buAutoNum type="arabicPeriod"/>
            </a:pPr>
            <a:r>
              <a:rPr lang="en-US" sz="2000" dirty="0" smtClean="0">
                <a:latin typeface="Times New Roman" panose="02020603050405020304" pitchFamily="18" charset="0"/>
                <a:cs typeface="Times New Roman" panose="02020603050405020304" pitchFamily="18" charset="0"/>
              </a:rPr>
              <a:t>Marketing </a:t>
            </a:r>
            <a:r>
              <a:rPr lang="en-US" sz="2000" dirty="0">
                <a:latin typeface="Times New Roman" panose="02020603050405020304" pitchFamily="18" charset="0"/>
                <a:cs typeface="Times New Roman" panose="02020603050405020304" pitchFamily="18" charset="0"/>
              </a:rPr>
              <a:t>in the field of non-profit </a:t>
            </a:r>
            <a:r>
              <a:rPr lang="en-US" sz="2000" dirty="0" smtClean="0">
                <a:latin typeface="Times New Roman" panose="02020603050405020304" pitchFamily="18" charset="0"/>
                <a:cs typeface="Times New Roman" panose="02020603050405020304" pitchFamily="18" charset="0"/>
              </a:rPr>
              <a:t>activities</a:t>
            </a:r>
            <a:r>
              <a:rPr lang="en-US" sz="2000" i="1" dirty="0" smtClean="0">
                <a:latin typeface="Times New Roman" panose="02020603050405020304" pitchFamily="18" charset="0"/>
                <a:cs typeface="Times New Roman" panose="02020603050405020304" pitchFamily="18" charset="0"/>
              </a:rPr>
              <a:t>. Content</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characteristics and characteristics of non-profit organizations, the exchange process in non-profit marketing.</a:t>
            </a:r>
          </a:p>
          <a:p>
            <a:pPr marL="457200" indent="-457200">
              <a:buFont typeface="+mj-lt"/>
              <a:buAutoNum type="arabicPeriod"/>
            </a:pPr>
            <a:r>
              <a:rPr lang="en-US" sz="2000" dirty="0" smtClean="0">
                <a:latin typeface="Times New Roman" panose="02020603050405020304" pitchFamily="18" charset="0"/>
                <a:cs typeface="Times New Roman" panose="02020603050405020304" pitchFamily="18" charset="0"/>
              </a:rPr>
              <a:t>Marketing </a:t>
            </a:r>
            <a:r>
              <a:rPr lang="en-US" sz="2000" dirty="0">
                <a:latin typeface="Times New Roman" panose="02020603050405020304" pitchFamily="18" charset="0"/>
                <a:cs typeface="Times New Roman" panose="02020603050405020304" pitchFamily="18" charset="0"/>
              </a:rPr>
              <a:t>organizations, its </a:t>
            </a:r>
            <a:r>
              <a:rPr lang="en-US" sz="2000" dirty="0" smtClean="0">
                <a:latin typeface="Times New Roman" panose="02020603050405020304" pitchFamily="18" charset="0"/>
                <a:cs typeface="Times New Roman" panose="02020603050405020304" pitchFamily="18" charset="0"/>
              </a:rPr>
              <a:t>elements. </a:t>
            </a:r>
            <a:r>
              <a:rPr lang="en-US" sz="2000" i="1" dirty="0" smtClean="0">
                <a:latin typeface="Times New Roman" panose="02020603050405020304" pitchFamily="18" charset="0"/>
                <a:cs typeface="Times New Roman" panose="02020603050405020304" pitchFamily="18" charset="0"/>
              </a:rPr>
              <a:t>Content</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organization of public opinion, political marketing, ego-marketing, self-marketing: concept, features; marketing of places, the main types of marketing of places, marketing of ideas, its essence, public marketing, the process of planning public marketing.</a:t>
            </a:r>
            <a:endParaRPr lang="ru-RU" sz="20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77334" y="313605"/>
            <a:ext cx="9759980" cy="1077218"/>
          </a:xfrm>
          <a:prstGeom prst="rect">
            <a:avLst/>
          </a:prstGeom>
          <a:noFill/>
        </p:spPr>
        <p:txBody>
          <a:bodyPr wrap="none" lIns="91440" tIns="45720" rIns="91440" bIns="45720">
            <a:spAutoFit/>
          </a:bodyPr>
          <a:lstStyle/>
          <a:p>
            <a:pPr marL="0" indent="0" algn="ctr">
              <a:buNone/>
            </a:pPr>
            <a:r>
              <a:rPr lang="en-US" sz="32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QUESTIONS OF THE SEMINAR LESSON</a:t>
            </a:r>
          </a:p>
          <a:p>
            <a:pPr marL="0" indent="0" algn="ctr">
              <a:buNone/>
            </a:pPr>
            <a:r>
              <a:rPr lang="en-US" sz="32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"MORAL, SOCIAL PROBLEMS OF MARKETING"</a:t>
            </a:r>
            <a:endParaRPr lang="ru-RU" sz="32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60370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8" name="Picture 6" descr="https://cdn3.vectorstock.com/i/1000x1000/43/72/paper-and-feather-vector-43437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7599"/>
          <a:stretch/>
        </p:blipFill>
        <p:spPr bwMode="auto">
          <a:xfrm>
            <a:off x="5825266" y="1901159"/>
            <a:ext cx="3793826" cy="37094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2133622" y="1901159"/>
            <a:ext cx="8596668" cy="3880773"/>
          </a:xfrm>
        </p:spPr>
        <p:txBody>
          <a:bodyPr/>
          <a:lstStyle/>
          <a:p>
            <a:pPr marL="0" indent="0">
              <a:buNone/>
            </a:pPr>
            <a:endParaRPr lang="en-US" dirty="0">
              <a:latin typeface="Times New Roman" panose="02020603050405020304" pitchFamily="18" charset="0"/>
              <a:cs typeface="Times New Roman" panose="02020603050405020304" pitchFamily="18" charset="0"/>
            </a:endParaRPr>
          </a:p>
          <a:p>
            <a:pPr>
              <a:buFont typeface="+mj-lt"/>
              <a:buAutoNum type="arabicPeriod"/>
            </a:pPr>
            <a:r>
              <a:rPr lang="en-US" sz="2000" dirty="0" smtClean="0">
                <a:latin typeface="Times New Roman" panose="02020603050405020304" pitchFamily="18" charset="0"/>
                <a:cs typeface="Times New Roman" panose="02020603050405020304" pitchFamily="18" charset="0"/>
              </a:rPr>
              <a:t>Features </a:t>
            </a:r>
            <a:r>
              <a:rPr lang="en-US" sz="2000" dirty="0">
                <a:latin typeface="Times New Roman" panose="02020603050405020304" pitchFamily="18" charset="0"/>
                <a:cs typeface="Times New Roman" panose="02020603050405020304" pitchFamily="18" charset="0"/>
              </a:rPr>
              <a:t>of marketing services.</a:t>
            </a:r>
          </a:p>
          <a:p>
            <a:pPr>
              <a:buFont typeface="+mj-lt"/>
              <a:buAutoNum type="arabicPeriod"/>
            </a:pPr>
            <a:r>
              <a:rPr lang="en-US" sz="2000" dirty="0" smtClean="0">
                <a:latin typeface="Times New Roman" panose="02020603050405020304" pitchFamily="18" charset="0"/>
                <a:cs typeface="Times New Roman" panose="02020603050405020304" pitchFamily="18" charset="0"/>
              </a:rPr>
              <a:t>Marketing </a:t>
            </a:r>
            <a:r>
              <a:rPr lang="en-US" sz="2000" dirty="0">
                <a:latin typeface="Times New Roman" panose="02020603050405020304" pitchFamily="18" charset="0"/>
                <a:cs typeface="Times New Roman" panose="02020603050405020304" pitchFamily="18" charset="0"/>
              </a:rPr>
              <a:t>celebrities.</a:t>
            </a:r>
          </a:p>
          <a:p>
            <a:pPr>
              <a:buFont typeface="+mj-lt"/>
              <a:buAutoNum type="arabicPeriod"/>
            </a:pPr>
            <a:r>
              <a:rPr lang="en-US" sz="2000" dirty="0" smtClean="0">
                <a:latin typeface="Times New Roman" panose="02020603050405020304" pitchFamily="18" charset="0"/>
                <a:cs typeface="Times New Roman" panose="02020603050405020304" pitchFamily="18" charset="0"/>
              </a:rPr>
              <a:t>Political </a:t>
            </a:r>
            <a:r>
              <a:rPr lang="en-US" sz="2000" dirty="0">
                <a:latin typeface="Times New Roman" panose="02020603050405020304" pitchFamily="18" charset="0"/>
                <a:cs typeface="Times New Roman" panose="02020603050405020304" pitchFamily="18" charset="0"/>
              </a:rPr>
              <a:t>marketing.</a:t>
            </a:r>
          </a:p>
          <a:p>
            <a:pPr>
              <a:buFont typeface="+mj-lt"/>
              <a:buAutoNum type="arabicPeriod"/>
            </a:pPr>
            <a:r>
              <a:rPr lang="en-US" sz="2000" dirty="0" smtClean="0">
                <a:latin typeface="Times New Roman" panose="02020603050405020304" pitchFamily="18" charset="0"/>
                <a:cs typeface="Times New Roman" panose="02020603050405020304" pitchFamily="18" charset="0"/>
              </a:rPr>
              <a:t>Career </a:t>
            </a:r>
            <a:r>
              <a:rPr lang="en-US" sz="2000" dirty="0">
                <a:latin typeface="Times New Roman" panose="02020603050405020304" pitchFamily="18" charset="0"/>
                <a:cs typeface="Times New Roman" panose="02020603050405020304" pitchFamily="18" charset="0"/>
              </a:rPr>
              <a:t>in marketing.</a:t>
            </a:r>
          </a:p>
          <a:p>
            <a:pPr>
              <a:buFont typeface="+mj-lt"/>
              <a:buAutoNum type="arabicPeriod"/>
            </a:pPr>
            <a:r>
              <a:rPr lang="en-US" sz="2000" dirty="0" smtClean="0">
                <a:latin typeface="Times New Roman" panose="02020603050405020304" pitchFamily="18" charset="0"/>
                <a:cs typeface="Times New Roman" panose="02020603050405020304" pitchFamily="18" charset="0"/>
              </a:rPr>
              <a:t>Marketing </a:t>
            </a:r>
            <a:r>
              <a:rPr lang="en-US" sz="2000" dirty="0">
                <a:latin typeface="Times New Roman" panose="02020603050405020304" pitchFamily="18" charset="0"/>
                <a:cs typeface="Times New Roman" panose="02020603050405020304" pitchFamily="18" charset="0"/>
              </a:rPr>
              <a:t>of vacation spots.</a:t>
            </a:r>
            <a:endParaRPr lang="ru-RU" sz="20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396643" y="660864"/>
            <a:ext cx="7158049" cy="769441"/>
          </a:xfrm>
          <a:prstGeom prst="rect">
            <a:avLst/>
          </a:prstGeom>
          <a:noFill/>
        </p:spPr>
        <p:txBody>
          <a:bodyPr wrap="none" lIns="91440" tIns="45720" rIns="91440" bIns="45720">
            <a:spAutoFit/>
          </a:bodyPr>
          <a:lstStyle/>
          <a:p>
            <a:pPr algn="ctr"/>
            <a:r>
              <a:rPr lang="en-US" sz="4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SUBJECTS AND REPORTS</a:t>
            </a:r>
            <a:endParaRPr lang="ru-RU"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33058775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00163" y="1047887"/>
            <a:ext cx="8596668" cy="3880773"/>
          </a:xfrm>
        </p:spPr>
        <p:txBody>
          <a:bodyPr>
            <a:noAutofit/>
          </a:bodyPr>
          <a:lstStyle/>
          <a:p>
            <a:pPr>
              <a:buFont typeface="+mj-lt"/>
              <a:buAutoNum type="arabicPeriod"/>
            </a:pPr>
            <a:r>
              <a:rPr lang="ru-RU" sz="1600" dirty="0">
                <a:latin typeface="Times New Roman" panose="02020603050405020304" pitchFamily="18" charset="0"/>
                <a:cs typeface="Times New Roman" panose="02020603050405020304" pitchFamily="18" charset="0"/>
              </a:rPr>
              <a:t>Алешина, И. В. Паблик </a:t>
            </a:r>
            <a:r>
              <a:rPr lang="ru-RU" sz="1600" dirty="0" err="1">
                <a:latin typeface="Times New Roman" panose="02020603050405020304" pitchFamily="18" charset="0"/>
                <a:cs typeface="Times New Roman" panose="02020603050405020304" pitchFamily="18" charset="0"/>
              </a:rPr>
              <a:t>рилейшнз</a:t>
            </a:r>
            <a:r>
              <a:rPr lang="ru-RU" sz="1600" dirty="0">
                <a:latin typeface="Times New Roman" panose="02020603050405020304" pitchFamily="18" charset="0"/>
                <a:cs typeface="Times New Roman" panose="02020603050405020304" pitchFamily="18" charset="0"/>
              </a:rPr>
              <a:t> для менеджеров : учеб. пособие / И. В. Алешина. – М. : ГНОМ-ПРЕСС, 2003. </a:t>
            </a:r>
          </a:p>
          <a:p>
            <a:pPr>
              <a:buFont typeface="+mj-lt"/>
              <a:buAutoNum type="arabicPeriod"/>
            </a:pP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Анурин</a:t>
            </a:r>
            <a:r>
              <a:rPr lang="ru-RU" sz="1600" dirty="0">
                <a:latin typeface="Times New Roman" panose="02020603050405020304" pitchFamily="18" charset="0"/>
                <a:cs typeface="Times New Roman" panose="02020603050405020304" pitchFamily="18" charset="0"/>
              </a:rPr>
              <a:t>, В. Маркетинговые исследования потребительского рынка / В. </a:t>
            </a:r>
            <a:r>
              <a:rPr lang="ru-RU" sz="1600" dirty="0" err="1">
                <a:latin typeface="Times New Roman" panose="02020603050405020304" pitchFamily="18" charset="0"/>
                <a:cs typeface="Times New Roman" panose="02020603050405020304" pitchFamily="18" charset="0"/>
              </a:rPr>
              <a:t>Анурин</a:t>
            </a:r>
            <a:r>
              <a:rPr lang="ru-RU" sz="1600" dirty="0">
                <a:latin typeface="Times New Roman" panose="02020603050405020304" pitchFamily="18" charset="0"/>
                <a:cs typeface="Times New Roman" panose="02020603050405020304" pitchFamily="18" charset="0"/>
              </a:rPr>
              <a:t>, И. </a:t>
            </a:r>
            <a:r>
              <a:rPr lang="ru-RU" sz="1600" dirty="0" err="1">
                <a:latin typeface="Times New Roman" panose="02020603050405020304" pitchFamily="18" charset="0"/>
                <a:cs typeface="Times New Roman" panose="02020603050405020304" pitchFamily="18" charset="0"/>
              </a:rPr>
              <a:t>Муромкина</a:t>
            </a:r>
            <a:r>
              <a:rPr lang="ru-RU" sz="1600" dirty="0">
                <a:latin typeface="Times New Roman" panose="02020603050405020304" pitchFamily="18" charset="0"/>
                <a:cs typeface="Times New Roman" panose="02020603050405020304" pitchFamily="18" charset="0"/>
              </a:rPr>
              <a:t>, Е. Евтушенко. – СПб. : Питер, 2004. – 270 с. </a:t>
            </a:r>
          </a:p>
          <a:p>
            <a:pPr>
              <a:buFont typeface="+mj-lt"/>
              <a:buAutoNum type="arabicPeriod"/>
            </a:pPr>
            <a:r>
              <a:rPr lang="ru-RU" sz="1600" dirty="0" err="1">
                <a:latin typeface="Times New Roman" panose="02020603050405020304" pitchFamily="18" charset="0"/>
                <a:cs typeface="Times New Roman" panose="02020603050405020304" pitchFamily="18" charset="0"/>
              </a:rPr>
              <a:t>Беляевский</a:t>
            </a:r>
            <a:r>
              <a:rPr lang="ru-RU" sz="1600" dirty="0">
                <a:latin typeface="Times New Roman" panose="02020603050405020304" pitchFamily="18" charset="0"/>
                <a:cs typeface="Times New Roman" panose="02020603050405020304" pitchFamily="18" charset="0"/>
              </a:rPr>
              <a:t>, И. К. Маркетинговое исследование: информация, анализ, прогноз : учеб. пособие / И. К. </a:t>
            </a:r>
            <a:r>
              <a:rPr lang="ru-RU" sz="1600" dirty="0" err="1">
                <a:latin typeface="Times New Roman" panose="02020603050405020304" pitchFamily="18" charset="0"/>
                <a:cs typeface="Times New Roman" panose="02020603050405020304" pitchFamily="18" charset="0"/>
              </a:rPr>
              <a:t>Беляевский</a:t>
            </a:r>
            <a:r>
              <a:rPr lang="ru-RU" sz="1600" dirty="0">
                <a:latin typeface="Times New Roman" panose="02020603050405020304" pitchFamily="18" charset="0"/>
                <a:cs typeface="Times New Roman" panose="02020603050405020304" pitchFamily="18" charset="0"/>
              </a:rPr>
              <a:t>. – М. : Финансы и статистика, 2001. </a:t>
            </a:r>
          </a:p>
          <a:p>
            <a:pPr>
              <a:buFont typeface="+mj-lt"/>
              <a:buAutoNum type="arabicPeriod"/>
            </a:pPr>
            <a:r>
              <a:rPr lang="ru-RU" sz="1600" dirty="0" err="1">
                <a:latin typeface="Times New Roman" panose="02020603050405020304" pitchFamily="18" charset="0"/>
                <a:cs typeface="Times New Roman" panose="02020603050405020304" pitchFamily="18" charset="0"/>
              </a:rPr>
              <a:t>Блэкуэлл</a:t>
            </a:r>
            <a:r>
              <a:rPr lang="ru-RU" sz="1600" dirty="0">
                <a:latin typeface="Times New Roman" panose="02020603050405020304" pitchFamily="18" charset="0"/>
                <a:cs typeface="Times New Roman" panose="02020603050405020304" pitchFamily="18" charset="0"/>
              </a:rPr>
              <a:t>, Д. Поведение потребителей / Д. </a:t>
            </a:r>
            <a:r>
              <a:rPr lang="ru-RU" sz="1600" dirty="0" err="1">
                <a:latin typeface="Times New Roman" panose="02020603050405020304" pitchFamily="18" charset="0"/>
                <a:cs typeface="Times New Roman" panose="02020603050405020304" pitchFamily="18" charset="0"/>
              </a:rPr>
              <a:t>Блэкуэлл</a:t>
            </a:r>
            <a:r>
              <a:rPr lang="ru-RU" sz="1600" dirty="0">
                <a:latin typeface="Times New Roman" panose="02020603050405020304" pitchFamily="18" charset="0"/>
                <a:cs typeface="Times New Roman" panose="02020603050405020304" pitchFamily="18" charset="0"/>
              </a:rPr>
              <a:t>, П. </a:t>
            </a:r>
            <a:r>
              <a:rPr lang="ru-RU" sz="1600" dirty="0" err="1">
                <a:latin typeface="Times New Roman" panose="02020603050405020304" pitchFamily="18" charset="0"/>
                <a:cs typeface="Times New Roman" panose="02020603050405020304" pitchFamily="18" charset="0"/>
              </a:rPr>
              <a:t>Миниард</a:t>
            </a:r>
            <a:r>
              <a:rPr lang="ru-RU" sz="1600" dirty="0">
                <a:latin typeface="Times New Roman" panose="02020603050405020304" pitchFamily="18" charset="0"/>
                <a:cs typeface="Times New Roman" panose="02020603050405020304" pitchFamily="18" charset="0"/>
              </a:rPr>
              <a:t>, Дж. </a:t>
            </a:r>
            <a:r>
              <a:rPr lang="ru-RU" sz="1600" dirty="0" err="1">
                <a:latin typeface="Times New Roman" panose="02020603050405020304" pitchFamily="18" charset="0"/>
                <a:cs typeface="Times New Roman" panose="02020603050405020304" pitchFamily="18" charset="0"/>
              </a:rPr>
              <a:t>Энджел</a:t>
            </a:r>
            <a:r>
              <a:rPr lang="ru-RU" sz="1600" dirty="0">
                <a:latin typeface="Times New Roman" panose="02020603050405020304" pitchFamily="18" charset="0"/>
                <a:cs typeface="Times New Roman" panose="02020603050405020304" pitchFamily="18" charset="0"/>
              </a:rPr>
              <a:t>. – СПб. : Питер, 2002. </a:t>
            </a:r>
          </a:p>
          <a:p>
            <a:pPr>
              <a:buFont typeface="+mj-lt"/>
              <a:buAutoNum type="arabicPeriod"/>
            </a:pPr>
            <a:r>
              <a:rPr lang="ru-RU" sz="1600" dirty="0">
                <a:latin typeface="Times New Roman" panose="02020603050405020304" pitchFamily="18" charset="0"/>
                <a:cs typeface="Times New Roman" panose="02020603050405020304" pitchFamily="18" charset="0"/>
              </a:rPr>
              <a:t>Бронникова, Т. С. Маркетинг, теория, методика, практика : учеб. пособие для вузов / Т. С. Бронникова, А. Б. Косолапов. – М. : </a:t>
            </a:r>
            <a:r>
              <a:rPr lang="ru-RU" sz="1600" dirty="0" err="1">
                <a:latin typeface="Times New Roman" panose="02020603050405020304" pitchFamily="18" charset="0"/>
                <a:cs typeface="Times New Roman" panose="02020603050405020304" pitchFamily="18" charset="0"/>
              </a:rPr>
              <a:t>КноРус</a:t>
            </a:r>
            <a:r>
              <a:rPr lang="ru-RU" sz="1600" dirty="0">
                <a:latin typeface="Times New Roman" panose="02020603050405020304" pitchFamily="18" charset="0"/>
                <a:cs typeface="Times New Roman" panose="02020603050405020304" pitchFamily="18" charset="0"/>
              </a:rPr>
              <a:t>, 2007. </a:t>
            </a:r>
            <a:endParaRPr lang="kk-KZ" sz="1600" dirty="0">
              <a:latin typeface="Times New Roman" panose="02020603050405020304" pitchFamily="18" charset="0"/>
              <a:cs typeface="Times New Roman" panose="02020603050405020304" pitchFamily="18" charset="0"/>
            </a:endParaRPr>
          </a:p>
          <a:p>
            <a:pPr>
              <a:buFont typeface="+mj-lt"/>
              <a:buAutoNum type="arabicPeriod"/>
            </a:pPr>
            <a:r>
              <a:rPr lang="ru-RU" sz="1600" dirty="0">
                <a:latin typeface="Times New Roman" panose="02020603050405020304" pitchFamily="18" charset="0"/>
                <a:cs typeface="Times New Roman" panose="02020603050405020304" pitchFamily="18" charset="0"/>
              </a:rPr>
              <a:t>Гордон, Я. Х. Маркетинг партнерских отношений / Я. Х. Гордон. – СПб. : Питер, 2001. </a:t>
            </a:r>
          </a:p>
          <a:p>
            <a:pPr>
              <a:buFont typeface="+mj-lt"/>
              <a:buAutoNum type="arabicPeriod"/>
            </a:pPr>
            <a:r>
              <a:rPr lang="ru-RU" sz="1600" dirty="0">
                <a:latin typeface="Times New Roman" panose="02020603050405020304" pitchFamily="18" charset="0"/>
                <a:cs typeface="Times New Roman" panose="02020603050405020304" pitchFamily="18" charset="0"/>
              </a:rPr>
              <a:t>Моисеева, Н. К. Управление маркетингом: теория, практика, информационные технологии : учеб. пособие / Н. К. Моисеева, М. В. Конышева. – М. : Финансы и статистика, 2002. </a:t>
            </a:r>
          </a:p>
          <a:p>
            <a:pPr>
              <a:buFont typeface="+mj-lt"/>
              <a:buAutoNum type="arabicPeriod"/>
            </a:pP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Есимжанова</a:t>
            </a:r>
            <a:r>
              <a:rPr lang="ru-RU" sz="1600" dirty="0">
                <a:latin typeface="Times New Roman" panose="02020603050405020304" pitchFamily="18" charset="0"/>
                <a:cs typeface="Times New Roman" panose="02020603050405020304" pitchFamily="18" charset="0"/>
              </a:rPr>
              <a:t> С.Р. Маркетинг в Казахстане: теория, методология, практика. – Алматы: </a:t>
            </a:r>
            <a:r>
              <a:rPr lang="ru-RU" sz="1600" dirty="0" err="1">
                <a:latin typeface="Times New Roman" panose="02020603050405020304" pitchFamily="18" charset="0"/>
                <a:cs typeface="Times New Roman" panose="02020603050405020304" pitchFamily="18" charset="0"/>
              </a:rPr>
              <a:t>Аян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Эдет</a:t>
            </a:r>
            <a:r>
              <a:rPr lang="ru-RU" sz="1600" dirty="0">
                <a:latin typeface="Times New Roman" panose="02020603050405020304" pitchFamily="18" charset="0"/>
                <a:cs typeface="Times New Roman" panose="02020603050405020304" pitchFamily="18" charset="0"/>
              </a:rPr>
              <a:t>, 2004.</a:t>
            </a:r>
          </a:p>
          <a:p>
            <a:pPr>
              <a:buFont typeface="+mj-lt"/>
              <a:buAutoNum type="arabicPeriod"/>
            </a:pP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Шеденов</a:t>
            </a:r>
            <a:r>
              <a:rPr lang="ru-RU" sz="1600" dirty="0">
                <a:latin typeface="Times New Roman" panose="02020603050405020304" pitchFamily="18" charset="0"/>
                <a:cs typeface="Times New Roman" panose="02020603050405020304" pitchFamily="18" charset="0"/>
              </a:rPr>
              <a:t> У.К., Ильясов Д.К. Теория маркетинга и менеджмента в сфере услуг. – Алматы, </a:t>
            </a:r>
            <a:r>
              <a:rPr lang="ru-RU" sz="1600" dirty="0" err="1">
                <a:latin typeface="Times New Roman" panose="02020603050405020304" pitchFamily="18" charset="0"/>
                <a:cs typeface="Times New Roman" panose="02020603050405020304" pitchFamily="18" charset="0"/>
              </a:rPr>
              <a:t>Қазақ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университеті</a:t>
            </a:r>
            <a:r>
              <a:rPr lang="ru-RU" sz="1600" dirty="0">
                <a:latin typeface="Times New Roman" panose="02020603050405020304" pitchFamily="18" charset="0"/>
                <a:cs typeface="Times New Roman" panose="02020603050405020304" pitchFamily="18" charset="0"/>
              </a:rPr>
              <a:t>, 2002.</a:t>
            </a:r>
          </a:p>
          <a:p>
            <a:pPr marL="0" indent="0">
              <a:buNone/>
            </a:pPr>
            <a:r>
              <a:rPr lang="ru-RU" sz="300" dirty="0">
                <a:latin typeface="Times New Roman" panose="02020603050405020304" pitchFamily="18" charset="0"/>
                <a:cs typeface="Times New Roman" panose="02020603050405020304" pitchFamily="18" charset="0"/>
              </a:rPr>
              <a:t> </a:t>
            </a:r>
            <a:endParaRPr lang="ru-RU" sz="300" dirty="0"/>
          </a:p>
          <a:p>
            <a:pPr marL="0" indent="0">
              <a:buNone/>
            </a:pPr>
            <a:endParaRPr lang="ru-RU" sz="300" dirty="0"/>
          </a:p>
        </p:txBody>
      </p:sp>
      <p:sp>
        <p:nvSpPr>
          <p:cNvPr id="4" name="Прямоугольник 3"/>
          <p:cNvSpPr/>
          <p:nvPr/>
        </p:nvSpPr>
        <p:spPr>
          <a:xfrm>
            <a:off x="0" y="401556"/>
            <a:ext cx="10786785" cy="646331"/>
          </a:xfrm>
          <a:prstGeom prst="rect">
            <a:avLst/>
          </a:prstGeom>
          <a:noFill/>
        </p:spPr>
        <p:txBody>
          <a:bodyPr wrap="square" lIns="91440" tIns="45720" rIns="91440" bIns="45720">
            <a:spAutoFit/>
          </a:bodyPr>
          <a:lstStyle/>
          <a:p>
            <a:pPr algn="ctr"/>
            <a:r>
              <a:rPr lang="de-DE" sz="36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LIST OF RECOMMENDED LITERATURE:</a:t>
            </a:r>
            <a:endParaRPr lang="ru-RU" sz="36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1590036"/>
      </p:ext>
    </p:extLst>
  </p:cSld>
  <p:clrMapOvr>
    <a:masterClrMapping/>
  </p:clrMapOvr>
  <p:timing>
    <p:tnLst>
      <p:par>
        <p:cTn id="1" dur="indefinite" restart="never" nodeType="tmRoot"/>
      </p:par>
    </p:tnLst>
  </p:timing>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105</TotalTime>
  <Words>2510</Words>
  <Application>Microsoft Office PowerPoint</Application>
  <PresentationFormat>Широкоэкранный</PresentationFormat>
  <Paragraphs>144</Paragraphs>
  <Slides>25</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25</vt:i4>
      </vt:variant>
    </vt:vector>
  </HeadingPairs>
  <TitlesOfParts>
    <vt:vector size="32" baseType="lpstr">
      <vt:lpstr>Arial</vt:lpstr>
      <vt:lpstr>Calibri</vt:lpstr>
      <vt:lpstr>Times New Roman</vt:lpstr>
      <vt:lpstr>Trebuchet MS</vt:lpstr>
      <vt:lpstr>Wingdings</vt:lpstr>
      <vt:lpstr>Wingdings 3</vt:lpstr>
      <vt:lpstr>Грань</vt:lpstr>
      <vt:lpstr>Презентация PowerPoint</vt:lpstr>
      <vt:lpstr>Презентация PowerPoint</vt:lpstr>
      <vt:lpstr>Презентация PowerPoint</vt:lpstr>
      <vt:lpstr>Service industries are extremely diverse, including the public sector with its infrastructure (hospitals, schools, police, post office, telegraph, etc.), and the private non-profit sector (museums, charitable organizations, etc.). The service sector also includes a significant share of the commercial sector: trade, transport, banks, insurance companies, advisory firms and other organizations.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Marketing organizations requires evaluating its existing image and developing a marketing plan to improve it. An image (image) is a representation of an object that a group of individuals or an individual has.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12</cp:revision>
  <dcterms:created xsi:type="dcterms:W3CDTF">2019-11-28T20:37:30Z</dcterms:created>
  <dcterms:modified xsi:type="dcterms:W3CDTF">2019-11-28T22:22:53Z</dcterms:modified>
</cp:coreProperties>
</file>